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68" r:id="rId3"/>
    <p:sldId id="266" r:id="rId4"/>
    <p:sldId id="270" r:id="rId5"/>
    <p:sldId id="269" r:id="rId6"/>
    <p:sldId id="271" r:id="rId7"/>
    <p:sldId id="273" r:id="rId8"/>
    <p:sldId id="272" r:id="rId9"/>
    <p:sldId id="274" r:id="rId10"/>
    <p:sldId id="27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4660"/>
  </p:normalViewPr>
  <p:slideViewPr>
    <p:cSldViewPr>
      <p:cViewPr varScale="1">
        <p:scale>
          <a:sx n="84" d="100"/>
          <a:sy n="84" d="100"/>
        </p:scale>
        <p:origin x="-147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9111AA-BBFE-4ED3-9828-B01E6EF86120}" type="datetimeFigureOut">
              <a:rPr lang="en-US" smtClean="0"/>
              <a:pPr/>
              <a:t>3/21/2010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5B9D94-B0B1-43BD-94F8-159AE95A43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5CB9F0-EAE3-4372-937D-072520ED40D8}" type="datetimeFigureOut">
              <a:rPr lang="en-US" smtClean="0"/>
              <a:pPr/>
              <a:t>3/21/2010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CB9F0-EAE3-4372-937D-072520ED40D8}" type="datetimeFigureOut">
              <a:rPr lang="en-US" smtClean="0"/>
              <a:pPr/>
              <a:t>3/21/2010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CB9F0-EAE3-4372-937D-072520ED40D8}" type="datetimeFigureOut">
              <a:rPr lang="en-US" smtClean="0"/>
              <a:pPr/>
              <a:t>3/21/2010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5CB9F0-EAE3-4372-937D-072520ED40D8}" type="datetimeFigureOut">
              <a:rPr lang="en-US" smtClean="0"/>
              <a:pPr/>
              <a:t>3/21/2010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5CB9F0-EAE3-4372-937D-072520ED40D8}" type="datetimeFigureOut">
              <a:rPr lang="en-US" smtClean="0"/>
              <a:pPr/>
              <a:t>3/21/2010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5CB9F0-EAE3-4372-937D-072520ED40D8}" type="datetimeFigureOut">
              <a:rPr lang="en-US" smtClean="0"/>
              <a:pPr/>
              <a:t>3/21/2010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5CB9F0-EAE3-4372-937D-072520ED40D8}" type="datetimeFigureOut">
              <a:rPr lang="en-US" smtClean="0"/>
              <a:pPr/>
              <a:t>3/21/2010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5CB9F0-EAE3-4372-937D-072520ED40D8}" type="datetimeFigureOut">
              <a:rPr lang="en-US" smtClean="0"/>
              <a:pPr/>
              <a:t>3/21/2010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5CB9F0-EAE3-4372-937D-072520ED40D8}" type="datetimeFigureOut">
              <a:rPr lang="en-US" smtClean="0"/>
              <a:pPr/>
              <a:t>3/21/2010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CB9F0-EAE3-4372-937D-072520ED40D8}" type="datetimeFigureOut">
              <a:rPr lang="en-US" smtClean="0"/>
              <a:pPr/>
              <a:t>3/21/2010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CB9F0-EAE3-4372-937D-072520ED40D8}" type="datetimeFigureOut">
              <a:rPr lang="en-US" smtClean="0"/>
              <a:pPr/>
              <a:t>3/21/2010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A26064-FF4D-4428-84B2-4D895CD5F50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CB9F0-EAE3-4372-937D-072520ED40D8}" type="datetimeFigureOut">
              <a:rPr lang="en-US" smtClean="0"/>
              <a:pPr/>
              <a:t>3/21/2010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26064-FF4D-4428-84B2-4D895CD5F5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T1</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228600" y="1600200"/>
            <a:ext cx="4800600" cy="4953000"/>
          </a:xfrm>
        </p:spPr>
        <p:style>
          <a:lnRef idx="2">
            <a:schemeClr val="dk1"/>
          </a:lnRef>
          <a:fillRef idx="1">
            <a:schemeClr val="lt1"/>
          </a:fillRef>
          <a:effectRef idx="0">
            <a:schemeClr val="dk1"/>
          </a:effectRef>
          <a:fontRef idx="minor">
            <a:schemeClr val="dk1"/>
          </a:fontRef>
        </p:style>
        <p:txBody>
          <a:bodyPr>
            <a:normAutofit/>
          </a:bodyPr>
          <a:lstStyle/>
          <a:p>
            <a:pPr algn="ctr">
              <a:buNone/>
            </a:pPr>
            <a:r>
              <a:rPr lang="en-US" sz="2400" b="1" dirty="0" smtClean="0">
                <a:latin typeface="Arial" pitchFamily="34" charset="0"/>
                <a:cs typeface="Arial" pitchFamily="34" charset="0"/>
              </a:rPr>
              <a:t>Student Leadership Program </a:t>
            </a:r>
          </a:p>
          <a:p>
            <a:pPr algn="ctr">
              <a:buNone/>
            </a:pPr>
            <a:r>
              <a:rPr lang="en-US" sz="2400" b="1" dirty="0" smtClean="0">
                <a:solidFill>
                  <a:srgbClr val="C00000"/>
                </a:solidFill>
                <a:latin typeface="Arial" pitchFamily="34" charset="0"/>
                <a:cs typeface="Arial" pitchFamily="34" charset="0"/>
              </a:rPr>
              <a:t>Tutorial</a:t>
            </a:r>
          </a:p>
          <a:p>
            <a:pPr algn="ctr">
              <a:buNone/>
            </a:pPr>
            <a:endParaRPr lang="en-US"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r>
              <a:rPr lang="en-US" sz="1800" dirty="0" smtClean="0">
                <a:latin typeface="Arial" pitchFamily="34" charset="0"/>
                <a:cs typeface="Arial" pitchFamily="34" charset="0"/>
              </a:rPr>
              <a:t>This self-paced interactive tutorial will provide detailed information on the role of a student leader on campus and a review of important character traits you need to possess to be a successful citizen and leader. Please click on the arrow when you are ready to start </a:t>
            </a:r>
            <a:r>
              <a:rPr lang="en-US" sz="1900" b="1" dirty="0" smtClean="0">
                <a:solidFill>
                  <a:srgbClr val="00B050"/>
                </a:solidFill>
                <a:latin typeface="Arial" pitchFamily="34" charset="0"/>
                <a:cs typeface="Arial" pitchFamily="34" charset="0"/>
                <a:sym typeface="Wingdings" pitchFamily="2" charset="2"/>
              </a:rPr>
              <a:t></a:t>
            </a:r>
            <a:r>
              <a:rPr lang="en-US" sz="1900" dirty="0" smtClean="0">
                <a:latin typeface="Arial" pitchFamily="34" charset="0"/>
                <a:cs typeface="Arial" pitchFamily="34" charset="0"/>
              </a:rPr>
              <a:t> </a:t>
            </a:r>
          </a:p>
          <a:p>
            <a:pPr algn="ctr">
              <a:buNone/>
            </a:pP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a:bodyPr>
          <a:lstStyle/>
          <a:p>
            <a:r>
              <a:rPr lang="en-US" sz="1400" dirty="0" smtClean="0">
                <a:solidFill>
                  <a:srgbClr val="7030A0"/>
                </a:solidFill>
              </a:rPr>
              <a:t>Display heading in 24 point Arial bold (black), red font where indicated.</a:t>
            </a:r>
          </a:p>
          <a:p>
            <a:r>
              <a:rPr lang="en-US" sz="1400" dirty="0" smtClean="0">
                <a:solidFill>
                  <a:srgbClr val="7030A0"/>
                </a:solidFill>
              </a:rPr>
              <a:t>Keep white background throughout the demo.</a:t>
            </a:r>
          </a:p>
          <a:p>
            <a:r>
              <a:rPr lang="en-US" sz="1400" dirty="0" smtClean="0">
                <a:solidFill>
                  <a:srgbClr val="7030A0"/>
                </a:solidFill>
              </a:rPr>
              <a:t>Use</a:t>
            </a:r>
            <a:r>
              <a:rPr lang="en-US" sz="1400" u="sng" dirty="0" smtClean="0">
                <a:solidFill>
                  <a:srgbClr val="7030A0"/>
                </a:solidFill>
              </a:rPr>
              <a:t> </a:t>
            </a:r>
            <a:r>
              <a:rPr lang="en-US" sz="1400" dirty="0" smtClean="0">
                <a:solidFill>
                  <a:srgbClr val="7030A0"/>
                </a:solidFill>
              </a:rPr>
              <a:t>rectangular borders </a:t>
            </a:r>
            <a:r>
              <a:rPr lang="en-US" sz="1400" dirty="0" smtClean="0">
                <a:solidFill>
                  <a:srgbClr val="7030A0"/>
                </a:solidFill>
              </a:rPr>
              <a:t>for headings with a </a:t>
            </a:r>
            <a:r>
              <a:rPr lang="en-US" sz="1400" dirty="0" smtClean="0">
                <a:solidFill>
                  <a:srgbClr val="7030A0"/>
                </a:solidFill>
              </a:rPr>
              <a:t>light blue background for all 10 screens. </a:t>
            </a:r>
            <a:endParaRPr lang="en-US" sz="1400" dirty="0" smtClean="0">
              <a:solidFill>
                <a:srgbClr val="7030A0"/>
              </a:solidFill>
            </a:endParaRPr>
          </a:p>
          <a:p>
            <a:r>
              <a:rPr lang="en-US" sz="1400" dirty="0" smtClean="0">
                <a:solidFill>
                  <a:srgbClr val="7030A0"/>
                </a:solidFill>
              </a:rPr>
              <a:t>Display introduction in 18 point Arial.</a:t>
            </a:r>
          </a:p>
          <a:p>
            <a:r>
              <a:rPr lang="en-US" sz="1400" dirty="0" smtClean="0">
                <a:solidFill>
                  <a:srgbClr val="7030A0"/>
                </a:solidFill>
              </a:rPr>
              <a:t>All images were taken from Word 2007 clip art . Please cut and paste from </a:t>
            </a:r>
            <a:r>
              <a:rPr lang="en-US" sz="1400" dirty="0" err="1" smtClean="0">
                <a:solidFill>
                  <a:srgbClr val="7030A0"/>
                </a:solidFill>
              </a:rPr>
              <a:t>powerpoint</a:t>
            </a:r>
            <a:r>
              <a:rPr lang="en-US" sz="1400" dirty="0" smtClean="0">
                <a:solidFill>
                  <a:srgbClr val="7030A0"/>
                </a:solidFill>
              </a:rPr>
              <a:t>.</a:t>
            </a:r>
          </a:p>
          <a:p>
            <a:endParaRPr lang="en-US" sz="1400" dirty="0" smtClean="0">
              <a:solidFill>
                <a:srgbClr val="7030A0"/>
              </a:solidFill>
            </a:endParaRPr>
          </a:p>
          <a:p>
            <a:r>
              <a:rPr lang="en-US" sz="1400" dirty="0" smtClean="0">
                <a:solidFill>
                  <a:srgbClr val="7030A0"/>
                </a:solidFill>
                <a:latin typeface="+mj-lt"/>
                <a:cs typeface="Arial" pitchFamily="34" charset="0"/>
                <a:sym typeface="Wingdings" pitchFamily="2" charset="2"/>
              </a:rPr>
              <a:t>The </a:t>
            </a:r>
            <a:r>
              <a:rPr lang="en-US" sz="1400" b="1" dirty="0" smtClean="0">
                <a:solidFill>
                  <a:srgbClr val="00B050"/>
                </a:solidFill>
                <a:latin typeface="Arial" pitchFamily="34" charset="0"/>
                <a:cs typeface="Arial" pitchFamily="34" charset="0"/>
                <a:sym typeface="Wingdings" pitchFamily="2" charset="2"/>
              </a:rPr>
              <a:t> </a:t>
            </a:r>
            <a:r>
              <a:rPr lang="en-US" sz="1400" dirty="0" smtClean="0">
                <a:solidFill>
                  <a:srgbClr val="7030A0"/>
                </a:solidFill>
                <a:latin typeface="+mj-lt"/>
                <a:cs typeface="Arial" pitchFamily="34" charset="0"/>
                <a:sym typeface="Wingdings" pitchFamily="2" charset="2"/>
              </a:rPr>
              <a:t>will lead to board  T2.</a:t>
            </a:r>
          </a:p>
          <a:p>
            <a:endParaRPr lang="en-US" sz="1400" dirty="0" smtClean="0">
              <a:solidFill>
                <a:schemeClr val="tx1"/>
              </a:solidFill>
              <a:latin typeface="+mj-lt"/>
            </a:endParaRPr>
          </a:p>
          <a:p>
            <a:endParaRPr lang="en-US" sz="1400" dirty="0" smtClean="0"/>
          </a:p>
          <a:p>
            <a:endParaRPr lang="en-US" dirty="0"/>
          </a:p>
        </p:txBody>
      </p:sp>
      <p:pic>
        <p:nvPicPr>
          <p:cNvPr id="9" name="Picture 8" descr="C:\Users\sangeeta\AppData\Local\Microsoft\Windows\Temporary Internet Files\Content.IE5\4XMNQC8M\MPj04383690000[1].jpg"/>
          <p:cNvPicPr/>
          <p:nvPr/>
        </p:nvPicPr>
        <p:blipFill>
          <a:blip r:embed="rId2" cstate="print"/>
          <a:srcRect/>
          <a:stretch>
            <a:fillRect/>
          </a:stretch>
        </p:blipFill>
        <p:spPr bwMode="auto">
          <a:xfrm>
            <a:off x="1447800" y="2667000"/>
            <a:ext cx="2209800" cy="1752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E1</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228600" y="1600200"/>
            <a:ext cx="4876800" cy="49530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buNone/>
            </a:pPr>
            <a:r>
              <a:rPr lang="en-US" sz="2000" b="1" dirty="0" smtClean="0">
                <a:latin typeface="Arial" pitchFamily="34" charset="0"/>
                <a:cs typeface="Arial" pitchFamily="34" charset="0"/>
              </a:rPr>
              <a:t>                                    </a:t>
            </a:r>
            <a:r>
              <a:rPr lang="en-US" sz="2600" b="1" dirty="0" smtClean="0">
                <a:latin typeface="Arial" pitchFamily="34" charset="0"/>
                <a:cs typeface="Arial" pitchFamily="34" charset="0"/>
              </a:rPr>
              <a:t>The End</a:t>
            </a:r>
          </a:p>
          <a:p>
            <a:pPr>
              <a:buNone/>
            </a:pPr>
            <a:endParaRPr lang="en-US" sz="2000" b="1" dirty="0" smtClean="0">
              <a:latin typeface="Arial" pitchFamily="34" charset="0"/>
              <a:cs typeface="Arial" pitchFamily="34" charset="0"/>
            </a:endParaRPr>
          </a:p>
          <a:p>
            <a:pPr marL="282575" indent="0">
              <a:buNone/>
            </a:pPr>
            <a:r>
              <a:rPr lang="en-US" sz="2000" b="1" dirty="0" smtClean="0">
                <a:latin typeface="Arial" pitchFamily="34" charset="0"/>
                <a:cs typeface="Arial" pitchFamily="34" charset="0"/>
              </a:rPr>
              <a:t>Thank you for reviewing the importance of your position as student leaders on our campus.  Please continue to be safe, respectful, and responsible. </a:t>
            </a:r>
          </a:p>
          <a:p>
            <a:pPr marL="282575" indent="0">
              <a:buNone/>
            </a:pPr>
            <a:r>
              <a:rPr lang="en-US" sz="2000" b="1" dirty="0" smtClean="0">
                <a:latin typeface="Arial" pitchFamily="34" charset="0"/>
                <a:cs typeface="Arial" pitchFamily="34" charset="0"/>
              </a:rPr>
              <a:t> </a:t>
            </a:r>
          </a:p>
          <a:p>
            <a:pPr marL="282575" indent="0">
              <a:buNone/>
            </a:pPr>
            <a:r>
              <a:rPr lang="en-US" sz="2000" b="1" dirty="0" smtClean="0">
                <a:latin typeface="Arial" pitchFamily="34" charset="0"/>
                <a:cs typeface="Arial" pitchFamily="34" charset="0"/>
              </a:rPr>
              <a:t>If you scored 80% of above on your quiz, </a:t>
            </a:r>
            <a:r>
              <a:rPr lang="en-US" sz="2000" b="1" dirty="0" smtClean="0">
                <a:solidFill>
                  <a:srgbClr val="FF0000"/>
                </a:solidFill>
                <a:latin typeface="Arial" pitchFamily="34" charset="0"/>
                <a:cs typeface="Arial" pitchFamily="34" charset="0"/>
              </a:rPr>
              <a:t>CONGRATULATIONS</a:t>
            </a:r>
            <a:r>
              <a:rPr lang="en-US" sz="2000" b="1" dirty="0" smtClean="0">
                <a:latin typeface="Arial" pitchFamily="34" charset="0"/>
                <a:cs typeface="Arial" pitchFamily="34" charset="0"/>
              </a:rPr>
              <a:t> </a:t>
            </a:r>
            <a:r>
              <a:rPr lang="en-US" sz="2000" b="1" dirty="0" smtClean="0">
                <a:latin typeface="Arial" pitchFamily="34" charset="0"/>
                <a:cs typeface="Arial" pitchFamily="34" charset="0"/>
                <a:sym typeface="Wingdings" pitchFamily="2" charset="2"/>
              </a:rPr>
              <a:t> </a:t>
            </a:r>
          </a:p>
          <a:p>
            <a:pPr marL="282575" indent="0">
              <a:buNone/>
            </a:pPr>
            <a:r>
              <a:rPr lang="en-US" sz="2000" b="1" dirty="0" smtClean="0">
                <a:latin typeface="Arial" pitchFamily="34" charset="0"/>
                <a:cs typeface="Arial" pitchFamily="34" charset="0"/>
                <a:sym typeface="Wingdings" pitchFamily="2" charset="2"/>
              </a:rPr>
              <a:t>You will sign your contract, receive your assignment and parent permission slip, new schedule, and an ID card within the next two days. </a:t>
            </a:r>
          </a:p>
          <a:p>
            <a:pPr marL="282575" indent="0">
              <a:buNone/>
            </a:pPr>
            <a:endParaRPr lang="en-US" sz="2000" b="1" dirty="0" smtClean="0">
              <a:latin typeface="Arial" pitchFamily="34" charset="0"/>
              <a:cs typeface="Arial" pitchFamily="34" charset="0"/>
              <a:sym typeface="Wingdings" pitchFamily="2" charset="2"/>
            </a:endParaRPr>
          </a:p>
          <a:p>
            <a:pPr marL="282575" indent="0">
              <a:buNone/>
            </a:pPr>
            <a:r>
              <a:rPr lang="en-US" sz="2000" b="1" dirty="0" smtClean="0">
                <a:latin typeface="Arial" pitchFamily="34" charset="0"/>
                <a:cs typeface="Arial" pitchFamily="34" charset="0"/>
                <a:sym typeface="Wingdings" pitchFamily="2" charset="2"/>
              </a:rPr>
              <a:t>If you did not pass the quiz, you may re-do the tutorial.  Please note you are allowed to take notes and use them during your quiz.  Alternatively you may finish the tutorial, clarify topics with your teachers, and then take the quiz at a later time. </a:t>
            </a:r>
            <a:endParaRPr lang="en-US" sz="2000" b="1" dirty="0" smtClean="0">
              <a:latin typeface="Arial" pitchFamily="34" charset="0"/>
              <a:cs typeface="Arial" pitchFamily="34" charset="0"/>
            </a:endParaRPr>
          </a:p>
          <a:p>
            <a:pPr marL="282575" indent="0">
              <a:buNone/>
            </a:pPr>
            <a:endParaRPr lang="en-US" sz="2000" b="1" dirty="0" smtClean="0">
              <a:latin typeface="Arial" pitchFamily="34" charset="0"/>
              <a:cs typeface="Arial" pitchFamily="34" charset="0"/>
            </a:endParaRPr>
          </a:p>
          <a:p>
            <a:pPr marL="282575" indent="0">
              <a:buNone/>
            </a:pPr>
            <a:r>
              <a:rPr lang="en-US" sz="2000" b="1" dirty="0" smtClean="0">
                <a:solidFill>
                  <a:srgbClr val="FF0000"/>
                </a:solidFill>
                <a:latin typeface="Arial" pitchFamily="34" charset="0"/>
                <a:cs typeface="Arial" pitchFamily="34" charset="0"/>
              </a:rPr>
              <a:t>To exit, click on the “X” on the top right corner of your control panel. </a:t>
            </a:r>
          </a:p>
          <a:p>
            <a:pPr>
              <a:buNone/>
            </a:pPr>
            <a:r>
              <a:rPr lang="en-US" sz="1800" dirty="0" smtClean="0">
                <a:latin typeface="Arial" pitchFamily="34" charset="0"/>
                <a:cs typeface="Arial" pitchFamily="34" charset="0"/>
              </a:rPr>
              <a:t>	If you have changed your mind and would like to return to the tutorial, click on any of the buttons below:</a:t>
            </a:r>
          </a:p>
          <a:p>
            <a:pPr>
              <a:buNone/>
            </a:pP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fontScale="70000" lnSpcReduction="20000"/>
          </a:bodyPr>
          <a:lstStyle/>
          <a:p>
            <a:r>
              <a:rPr lang="en-US" sz="2000" dirty="0" smtClean="0">
                <a:solidFill>
                  <a:srgbClr val="7030A0"/>
                </a:solidFill>
              </a:rPr>
              <a:t>Display heading in bold 18 point Arial.</a:t>
            </a:r>
          </a:p>
          <a:p>
            <a:r>
              <a:rPr lang="en-US" sz="2000" dirty="0" smtClean="0">
                <a:solidFill>
                  <a:srgbClr val="7030A0"/>
                </a:solidFill>
              </a:rPr>
              <a:t>Display instructions in 14 point Arial (black). And important, key information in red color where indicated. </a:t>
            </a:r>
          </a:p>
          <a:p>
            <a:r>
              <a:rPr lang="en-US" sz="2000" dirty="0" smtClean="0">
                <a:solidFill>
                  <a:srgbClr val="7030A0"/>
                </a:solidFill>
              </a:rPr>
              <a:t>Every sentence should appear on mouse click. </a:t>
            </a:r>
          </a:p>
          <a:p>
            <a:endParaRPr lang="en-US" sz="2000" dirty="0" smtClean="0">
              <a:solidFill>
                <a:srgbClr val="7030A0"/>
              </a:solidFill>
            </a:endParaRPr>
          </a:p>
          <a:p>
            <a:r>
              <a:rPr lang="en-US" sz="2000" dirty="0" smtClean="0">
                <a:solidFill>
                  <a:srgbClr val="7030A0"/>
                </a:solidFill>
              </a:rPr>
              <a:t>Menu to board T3. </a:t>
            </a:r>
          </a:p>
          <a:p>
            <a:r>
              <a:rPr lang="en-US" sz="2000" dirty="0" smtClean="0">
                <a:solidFill>
                  <a:srgbClr val="7030A0"/>
                </a:solidFill>
              </a:rPr>
              <a:t>Home to board T1.</a:t>
            </a:r>
          </a:p>
          <a:p>
            <a:pPr>
              <a:buNone/>
            </a:pPr>
            <a:endParaRPr lang="en-US" sz="1200" dirty="0" smtClean="0">
              <a:solidFill>
                <a:srgbClr val="7030A0"/>
              </a:solidFill>
            </a:endParaRPr>
          </a:p>
          <a:p>
            <a:endParaRPr lang="en-US" sz="1200" dirty="0" smtClean="0">
              <a:solidFill>
                <a:schemeClr val="tx1"/>
              </a:solidFill>
              <a:latin typeface="+mj-lt"/>
            </a:endParaRPr>
          </a:p>
          <a:p>
            <a:endParaRPr lang="en-US" sz="1200" dirty="0" smtClean="0"/>
          </a:p>
          <a:p>
            <a:endParaRPr lang="en-US" dirty="0"/>
          </a:p>
        </p:txBody>
      </p:sp>
      <p:sp>
        <p:nvSpPr>
          <p:cNvPr id="7" name="Rounded Rectangle 6"/>
          <p:cNvSpPr/>
          <p:nvPr/>
        </p:nvSpPr>
        <p:spPr>
          <a:xfrm>
            <a:off x="3276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sym typeface="Webdings"/>
            </a:endParaRPr>
          </a:p>
          <a:p>
            <a:pPr algn="ctr"/>
            <a:r>
              <a:rPr lang="en-US" dirty="0" smtClean="0">
                <a:solidFill>
                  <a:schemeClr val="tx1"/>
                </a:solidFill>
              </a:rPr>
              <a:t>Menu</a:t>
            </a:r>
            <a:endParaRPr lang="en-US" dirty="0">
              <a:solidFill>
                <a:schemeClr val="tx1"/>
              </a:solidFill>
            </a:endParaRPr>
          </a:p>
        </p:txBody>
      </p:sp>
      <p:sp>
        <p:nvSpPr>
          <p:cNvPr id="8" name="Rounded Rectangle 7"/>
          <p:cNvSpPr/>
          <p:nvPr/>
        </p:nvSpPr>
        <p:spPr>
          <a:xfrm>
            <a:off x="41910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Home</a:t>
            </a:r>
            <a:endParaRPr lang="en-US" dirty="0">
              <a:solidFill>
                <a:schemeClr val="tx1"/>
              </a:solidFill>
            </a:endParaRPr>
          </a:p>
        </p:txBody>
      </p:sp>
      <p:sp>
        <p:nvSpPr>
          <p:cNvPr id="18" name="Vertical Scroll 17"/>
          <p:cNvSpPr/>
          <p:nvPr/>
        </p:nvSpPr>
        <p:spPr>
          <a:xfrm>
            <a:off x="3505200" y="5943600"/>
            <a:ext cx="381000" cy="304800"/>
          </a:xfrm>
          <a:prstGeom prst="verticalScroll">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T2</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152400" y="1600200"/>
            <a:ext cx="4876800" cy="4953000"/>
          </a:xfrm>
        </p:spPr>
        <p:style>
          <a:lnRef idx="2">
            <a:schemeClr val="dk1"/>
          </a:lnRef>
          <a:fillRef idx="1">
            <a:schemeClr val="lt1"/>
          </a:fillRef>
          <a:effectRef idx="0">
            <a:schemeClr val="dk1"/>
          </a:effectRef>
          <a:fontRef idx="minor">
            <a:schemeClr val="dk1"/>
          </a:fontRef>
        </p:style>
        <p:txBody>
          <a:bodyPr>
            <a:normAutofit/>
          </a:bodyPr>
          <a:lstStyle/>
          <a:p>
            <a:pPr algn="ctr">
              <a:buNone/>
            </a:pPr>
            <a:r>
              <a:rPr lang="en-US" sz="2000" b="1" dirty="0" smtClean="0">
                <a:latin typeface="Arial" pitchFamily="34" charset="0"/>
                <a:cs typeface="Arial" pitchFamily="34" charset="0"/>
              </a:rPr>
              <a:t>Objectives</a:t>
            </a:r>
          </a:p>
          <a:p>
            <a:pPr algn="ctr">
              <a:buNone/>
            </a:pPr>
            <a:r>
              <a:rPr lang="en-US" sz="2000" dirty="0" smtClean="0">
                <a:latin typeface="Arial" pitchFamily="34" charset="0"/>
                <a:cs typeface="Arial" pitchFamily="34" charset="0"/>
              </a:rPr>
              <a:t> </a:t>
            </a:r>
          </a:p>
          <a:p>
            <a:pPr>
              <a:buNone/>
            </a:pPr>
            <a:endParaRPr lang="en-US" sz="1800" dirty="0" smtClean="0">
              <a:latin typeface="Arial" pitchFamily="34" charset="0"/>
              <a:cs typeface="Arial" pitchFamily="34" charset="0"/>
            </a:endParaRPr>
          </a:p>
          <a:p>
            <a:pPr>
              <a:buNone/>
            </a:pPr>
            <a:r>
              <a:rPr lang="en-US" sz="1800" dirty="0" smtClean="0">
                <a:latin typeface="Arial" pitchFamily="34" charset="0"/>
                <a:cs typeface="Arial" pitchFamily="34" charset="0"/>
              </a:rPr>
              <a:t>By the end of this tutorial, you will be able to:</a:t>
            </a:r>
          </a:p>
          <a:p>
            <a:pPr>
              <a:buNone/>
            </a:pPr>
            <a:endParaRPr lang="en-US" sz="1800" dirty="0" smtClean="0">
              <a:latin typeface="Arial" pitchFamily="34" charset="0"/>
              <a:cs typeface="Arial" pitchFamily="34" charset="0"/>
            </a:endParaRPr>
          </a:p>
          <a:p>
            <a:pPr marL="514350" indent="-514350">
              <a:buAutoNum type="arabicParenBoth"/>
            </a:pPr>
            <a:r>
              <a:rPr lang="en-US" sz="1800" dirty="0" smtClean="0">
                <a:latin typeface="Arial" pitchFamily="34" charset="0"/>
                <a:cs typeface="Arial" pitchFamily="34" charset="0"/>
              </a:rPr>
              <a:t>Explain what it means to be a good leader and list your tasks, expectations, and grading criteria. </a:t>
            </a:r>
          </a:p>
          <a:p>
            <a:pPr marL="514350" indent="-514350">
              <a:buAutoNum type="arabicParenBoth"/>
            </a:pPr>
            <a:r>
              <a:rPr lang="en-US" sz="1800" dirty="0" smtClean="0">
                <a:latin typeface="Arial" pitchFamily="34" charset="0"/>
                <a:cs typeface="Arial" pitchFamily="34" charset="0"/>
              </a:rPr>
              <a:t>Review the nine essential character traits expected from a good leader. </a:t>
            </a:r>
          </a:p>
          <a:p>
            <a:pPr marL="514350" indent="-514350">
              <a:buAutoNum type="arabicParenBoth"/>
            </a:pPr>
            <a:r>
              <a:rPr lang="en-US" sz="1800" dirty="0" smtClean="0">
                <a:latin typeface="Arial" pitchFamily="34" charset="0"/>
                <a:cs typeface="Arial" pitchFamily="34" charset="0"/>
              </a:rPr>
              <a:t>Be prepared with an idea for your service-learning project. </a:t>
            </a:r>
          </a:p>
          <a:p>
            <a:pPr marL="514350" indent="-514350">
              <a:buNone/>
            </a:pPr>
            <a:endParaRPr lang="en-US" dirty="0" smtClean="0">
              <a:latin typeface="Arial" pitchFamily="34" charset="0"/>
              <a:cs typeface="Arial" pitchFamily="34" charset="0"/>
            </a:endParaRPr>
          </a:p>
          <a:p>
            <a:pPr algn="ctr">
              <a:buNone/>
            </a:pPr>
            <a:endParaRPr lang="en-US"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a:bodyPr>
          <a:lstStyle/>
          <a:p>
            <a:r>
              <a:rPr lang="en-US" sz="1400" dirty="0" smtClean="0">
                <a:solidFill>
                  <a:srgbClr val="7030A0"/>
                </a:solidFill>
              </a:rPr>
              <a:t>Display heading in 20 point (bold) Arial.</a:t>
            </a:r>
          </a:p>
          <a:p>
            <a:r>
              <a:rPr lang="en-US" sz="1400" dirty="0" smtClean="0">
                <a:solidFill>
                  <a:srgbClr val="7030A0"/>
                </a:solidFill>
              </a:rPr>
              <a:t>Display objectives information in 18 point Arial.</a:t>
            </a:r>
          </a:p>
          <a:p>
            <a:r>
              <a:rPr lang="en-US" sz="1400" dirty="0" smtClean="0">
                <a:solidFill>
                  <a:srgbClr val="7030A0"/>
                </a:solidFill>
              </a:rPr>
              <a:t>List of objectives to appear on mouse click.</a:t>
            </a:r>
          </a:p>
          <a:p>
            <a:endParaRPr lang="en-US" sz="1400" dirty="0" smtClean="0">
              <a:solidFill>
                <a:srgbClr val="7030A0"/>
              </a:solidFill>
            </a:endParaRPr>
          </a:p>
          <a:p>
            <a:r>
              <a:rPr lang="en-US" sz="1400" dirty="0" smtClean="0">
                <a:solidFill>
                  <a:srgbClr val="7030A0"/>
                </a:solidFill>
              </a:rPr>
              <a:t>Exit to board E1.</a:t>
            </a:r>
          </a:p>
          <a:p>
            <a:r>
              <a:rPr lang="en-US" sz="1400" dirty="0" smtClean="0">
                <a:solidFill>
                  <a:srgbClr val="7030A0"/>
                </a:solidFill>
              </a:rPr>
              <a:t>Back to board T2.</a:t>
            </a:r>
          </a:p>
          <a:p>
            <a:r>
              <a:rPr lang="en-US" sz="1400" dirty="0" smtClean="0">
                <a:solidFill>
                  <a:srgbClr val="7030A0"/>
                </a:solidFill>
              </a:rPr>
              <a:t>Next to board D1.</a:t>
            </a:r>
          </a:p>
          <a:p>
            <a:endParaRPr lang="en-US" sz="1400" b="1" u="sng" dirty="0" smtClean="0">
              <a:solidFill>
                <a:srgbClr val="7030A0"/>
              </a:solidFill>
            </a:endParaRPr>
          </a:p>
          <a:p>
            <a:r>
              <a:rPr lang="en-US" sz="1400" b="1" u="sng" dirty="0" smtClean="0">
                <a:solidFill>
                  <a:srgbClr val="7030A0"/>
                </a:solidFill>
              </a:rPr>
              <a:t>Note: </a:t>
            </a:r>
            <a:r>
              <a:rPr lang="en-US" sz="1400" dirty="0" smtClean="0">
                <a:solidFill>
                  <a:srgbClr val="7030A0"/>
                </a:solidFill>
              </a:rPr>
              <a:t>Buttons were created using “Insert shapes – round edged rectangles” while the symbols above the text within the buttons were created using “Insert symbol: webdings” – </a:t>
            </a:r>
            <a:r>
              <a:rPr lang="en-US" sz="1400" dirty="0" smtClean="0">
                <a:solidFill>
                  <a:srgbClr val="7030A0"/>
                </a:solidFill>
              </a:rPr>
              <a:t>(if you can’t recreate the samples on the left, you </a:t>
            </a:r>
            <a:r>
              <a:rPr lang="en-US" sz="1400" dirty="0" smtClean="0">
                <a:solidFill>
                  <a:srgbClr val="7030A0"/>
                </a:solidFill>
              </a:rPr>
              <a:t>may use standard buttons instead of the ones displayed depending on the program you use to create this tutorial). </a:t>
            </a:r>
          </a:p>
          <a:p>
            <a:endParaRPr lang="en-US" sz="1400" dirty="0" smtClean="0">
              <a:solidFill>
                <a:schemeClr val="tx1"/>
              </a:solidFill>
              <a:latin typeface="+mj-lt"/>
            </a:endParaRPr>
          </a:p>
          <a:p>
            <a:endParaRPr lang="en-US" sz="1200" dirty="0" smtClean="0"/>
          </a:p>
          <a:p>
            <a:endParaRPr lang="en-US" dirty="0"/>
          </a:p>
        </p:txBody>
      </p:sp>
      <p:sp>
        <p:nvSpPr>
          <p:cNvPr id="6" name="Rounded Rectangle 5"/>
          <p:cNvSpPr/>
          <p:nvPr/>
        </p:nvSpPr>
        <p:spPr>
          <a:xfrm>
            <a:off x="228600" y="58674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Exit</a:t>
            </a:r>
            <a:endParaRPr lang="en-US" dirty="0">
              <a:solidFill>
                <a:schemeClr val="tx1"/>
              </a:solidFill>
            </a:endParaRPr>
          </a:p>
        </p:txBody>
      </p:sp>
      <p:sp>
        <p:nvSpPr>
          <p:cNvPr id="10" name="Rounded Rectangle 9"/>
          <p:cNvSpPr/>
          <p:nvPr/>
        </p:nvSpPr>
        <p:spPr>
          <a:xfrm>
            <a:off x="3048000" y="58674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Back</a:t>
            </a:r>
            <a:endParaRPr lang="en-US" dirty="0">
              <a:solidFill>
                <a:schemeClr val="tx1"/>
              </a:solidFill>
            </a:endParaRPr>
          </a:p>
        </p:txBody>
      </p:sp>
      <p:sp>
        <p:nvSpPr>
          <p:cNvPr id="11" name="Rounded Rectangle 10"/>
          <p:cNvSpPr/>
          <p:nvPr/>
        </p:nvSpPr>
        <p:spPr>
          <a:xfrm>
            <a:off x="3962400" y="58674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r>
              <a:rPr lang="en-US" dirty="0" smtClean="0">
                <a:solidFill>
                  <a:schemeClr val="tx1"/>
                </a:solidFill>
              </a:rPr>
              <a:t> </a:t>
            </a:r>
          </a:p>
          <a:p>
            <a:pPr algn="ctr"/>
            <a:r>
              <a:rPr lang="en-US" dirty="0" smtClean="0">
                <a:solidFill>
                  <a:schemeClr val="tx1"/>
                </a:solidFill>
              </a:rPr>
              <a:t>Next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D1</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152400" y="1600200"/>
            <a:ext cx="4876800" cy="4953000"/>
          </a:xfrm>
        </p:spPr>
        <p:style>
          <a:lnRef idx="2">
            <a:schemeClr val="dk1"/>
          </a:lnRef>
          <a:fillRef idx="1">
            <a:schemeClr val="lt1"/>
          </a:fillRef>
          <a:effectRef idx="0">
            <a:schemeClr val="dk1"/>
          </a:effectRef>
          <a:fontRef idx="minor">
            <a:schemeClr val="dk1"/>
          </a:fontRef>
        </p:style>
        <p:txBody>
          <a:bodyPr>
            <a:normAutofit/>
          </a:bodyPr>
          <a:lstStyle/>
          <a:p>
            <a:pPr algn="ctr">
              <a:buNone/>
            </a:pPr>
            <a:r>
              <a:rPr lang="en-US" sz="2000" b="1" dirty="0" smtClean="0">
                <a:latin typeface="Arial" pitchFamily="34" charset="0"/>
                <a:cs typeface="Arial" pitchFamily="34" charset="0"/>
              </a:rPr>
              <a:t>User Identification</a:t>
            </a:r>
          </a:p>
          <a:p>
            <a:pPr>
              <a:buNone/>
            </a:pPr>
            <a:endParaRPr lang="en-US" sz="1800" dirty="0" smtClean="0">
              <a:latin typeface="Arial" pitchFamily="34" charset="0"/>
              <a:cs typeface="Arial" pitchFamily="34" charset="0"/>
            </a:endParaRPr>
          </a:p>
          <a:p>
            <a:pPr marL="514350" indent="-514350">
              <a:buNone/>
            </a:pPr>
            <a:endParaRPr lang="en-US" dirty="0" smtClean="0">
              <a:latin typeface="Arial" pitchFamily="34" charset="0"/>
              <a:cs typeface="Arial" pitchFamily="34" charset="0"/>
            </a:endParaRPr>
          </a:p>
          <a:p>
            <a:pPr>
              <a:buNone/>
            </a:pPr>
            <a:r>
              <a:rPr lang="en-US" sz="1800" dirty="0" smtClean="0">
                <a:latin typeface="Arial" pitchFamily="34" charset="0"/>
                <a:cs typeface="Arial" pitchFamily="34" charset="0"/>
              </a:rPr>
              <a:t>	Please enter your full name below so that the computer can identify you if you choose to exit before completing this tutorial:</a:t>
            </a:r>
          </a:p>
          <a:p>
            <a:pPr>
              <a:buNone/>
            </a:pPr>
            <a:r>
              <a:rPr lang="en-US" sz="1800" dirty="0">
                <a:latin typeface="Arial" pitchFamily="34" charset="0"/>
                <a:cs typeface="Arial" pitchFamily="34" charset="0"/>
              </a:rPr>
              <a:t> </a:t>
            </a:r>
            <a:r>
              <a:rPr lang="en-US" sz="1800" dirty="0" smtClean="0">
                <a:latin typeface="Arial" pitchFamily="34" charset="0"/>
                <a:cs typeface="Arial" pitchFamily="34" charset="0"/>
              </a:rPr>
              <a:t>     </a:t>
            </a:r>
          </a:p>
          <a:p>
            <a:pPr>
              <a:buNone/>
            </a:pPr>
            <a:endParaRPr lang="en-US"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a:bodyPr>
          <a:lstStyle/>
          <a:p>
            <a:r>
              <a:rPr lang="en-US" sz="1400" dirty="0" smtClean="0">
                <a:solidFill>
                  <a:srgbClr val="7030A0"/>
                </a:solidFill>
              </a:rPr>
              <a:t>Display heading in bold 20 point Arial.</a:t>
            </a:r>
          </a:p>
          <a:p>
            <a:r>
              <a:rPr lang="en-US" sz="1400" dirty="0" smtClean="0">
                <a:solidFill>
                  <a:srgbClr val="7030A0"/>
                </a:solidFill>
              </a:rPr>
              <a:t>Display instructions in 18 point Arial.</a:t>
            </a:r>
          </a:p>
          <a:p>
            <a:r>
              <a:rPr lang="en-US" sz="1400" dirty="0" smtClean="0">
                <a:solidFill>
                  <a:srgbClr val="7030A0"/>
                </a:solidFill>
              </a:rPr>
              <a:t>Exit to board E1.</a:t>
            </a:r>
          </a:p>
          <a:p>
            <a:r>
              <a:rPr lang="en-US" sz="1400" dirty="0" smtClean="0">
                <a:solidFill>
                  <a:srgbClr val="7030A0"/>
                </a:solidFill>
              </a:rPr>
              <a:t>Home to board T1.</a:t>
            </a:r>
          </a:p>
          <a:p>
            <a:r>
              <a:rPr lang="en-US" sz="1400" dirty="0" smtClean="0">
                <a:solidFill>
                  <a:srgbClr val="7030A0"/>
                </a:solidFill>
              </a:rPr>
              <a:t>Back to board T2.</a:t>
            </a:r>
          </a:p>
          <a:p>
            <a:r>
              <a:rPr lang="en-US" sz="1400" dirty="0" smtClean="0">
                <a:solidFill>
                  <a:srgbClr val="7030A0"/>
                </a:solidFill>
              </a:rPr>
              <a:t>Next to board D2.</a:t>
            </a:r>
          </a:p>
          <a:p>
            <a:endParaRPr lang="en-US" sz="1400" dirty="0" smtClean="0">
              <a:solidFill>
                <a:srgbClr val="7030A0"/>
              </a:solidFill>
            </a:endParaRPr>
          </a:p>
          <a:p>
            <a:r>
              <a:rPr lang="en-US" sz="1400" b="1" u="sng" dirty="0" smtClean="0">
                <a:solidFill>
                  <a:srgbClr val="7030A0"/>
                </a:solidFill>
              </a:rPr>
              <a:t>Note: </a:t>
            </a:r>
            <a:r>
              <a:rPr lang="en-US" sz="1400" dirty="0" smtClean="0">
                <a:solidFill>
                  <a:srgbClr val="7030A0"/>
                </a:solidFill>
              </a:rPr>
              <a:t>If using Flash, please use user interface components codes for the light green box – Actionscript</a:t>
            </a:r>
            <a:r>
              <a:rPr lang="en-US" sz="1400" dirty="0" smtClean="0">
                <a:solidFill>
                  <a:srgbClr val="7030A0"/>
                </a:solidFill>
                <a:sym typeface="Wingdings" pitchFamily="2" charset="2"/>
              </a:rPr>
              <a:t>(Window -&gt; Component Inspector:TextInput).</a:t>
            </a:r>
            <a:endParaRPr lang="en-US" sz="1400" dirty="0" smtClean="0">
              <a:solidFill>
                <a:srgbClr val="7030A0"/>
              </a:solidFill>
            </a:endParaRPr>
          </a:p>
          <a:p>
            <a:endParaRPr lang="en-US" sz="1400" dirty="0" smtClean="0">
              <a:solidFill>
                <a:schemeClr val="tx1"/>
              </a:solidFill>
              <a:latin typeface="+mj-lt"/>
            </a:endParaRPr>
          </a:p>
          <a:p>
            <a:endParaRPr lang="en-US" sz="1200" dirty="0" smtClean="0"/>
          </a:p>
          <a:p>
            <a:endParaRPr lang="en-US" dirty="0"/>
          </a:p>
        </p:txBody>
      </p:sp>
      <p:sp>
        <p:nvSpPr>
          <p:cNvPr id="6" name="Rounded Rectangle 5"/>
          <p:cNvSpPr/>
          <p:nvPr/>
        </p:nvSpPr>
        <p:spPr>
          <a:xfrm>
            <a:off x="228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Exit</a:t>
            </a:r>
            <a:endParaRPr lang="en-US" dirty="0">
              <a:solidFill>
                <a:schemeClr val="tx1"/>
              </a:solidFill>
            </a:endParaRPr>
          </a:p>
        </p:txBody>
      </p:sp>
      <p:sp>
        <p:nvSpPr>
          <p:cNvPr id="8" name="Rounded Rectangle 7"/>
          <p:cNvSpPr/>
          <p:nvPr/>
        </p:nvSpPr>
        <p:spPr>
          <a:xfrm>
            <a:off x="2133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Home</a:t>
            </a:r>
            <a:endParaRPr lang="en-US" dirty="0">
              <a:solidFill>
                <a:schemeClr val="tx1"/>
              </a:solidFill>
            </a:endParaRPr>
          </a:p>
        </p:txBody>
      </p:sp>
      <p:sp>
        <p:nvSpPr>
          <p:cNvPr id="10" name="Rounded Rectangle 9"/>
          <p:cNvSpPr/>
          <p:nvPr/>
        </p:nvSpPr>
        <p:spPr>
          <a:xfrm>
            <a:off x="30480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Back</a:t>
            </a:r>
            <a:endParaRPr lang="en-US" dirty="0">
              <a:solidFill>
                <a:schemeClr val="tx1"/>
              </a:solidFill>
            </a:endParaRPr>
          </a:p>
        </p:txBody>
      </p:sp>
      <p:sp>
        <p:nvSpPr>
          <p:cNvPr id="11" name="Rounded Rectangle 10"/>
          <p:cNvSpPr/>
          <p:nvPr/>
        </p:nvSpPr>
        <p:spPr>
          <a:xfrm>
            <a:off x="3973689" y="5957711"/>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r>
              <a:rPr lang="en-US" dirty="0" smtClean="0">
                <a:solidFill>
                  <a:schemeClr val="tx1"/>
                </a:solidFill>
              </a:rPr>
              <a:t> </a:t>
            </a:r>
          </a:p>
          <a:p>
            <a:pPr algn="ctr"/>
            <a:r>
              <a:rPr lang="en-US" dirty="0" smtClean="0">
                <a:solidFill>
                  <a:schemeClr val="tx1"/>
                </a:solidFill>
              </a:rPr>
              <a:t>Next</a:t>
            </a:r>
            <a:endParaRPr lang="en-US" dirty="0">
              <a:solidFill>
                <a:schemeClr val="tx1"/>
              </a:solidFill>
            </a:endParaRPr>
          </a:p>
        </p:txBody>
      </p:sp>
      <p:sp>
        <p:nvSpPr>
          <p:cNvPr id="13" name="Rectangle 12"/>
          <p:cNvSpPr/>
          <p:nvPr/>
        </p:nvSpPr>
        <p:spPr>
          <a:xfrm>
            <a:off x="838200" y="4267200"/>
            <a:ext cx="3276600" cy="6096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D2</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152400" y="1600200"/>
            <a:ext cx="4876800" cy="4953000"/>
          </a:xfrm>
        </p:spPr>
        <p:style>
          <a:lnRef idx="2">
            <a:schemeClr val="dk1"/>
          </a:lnRef>
          <a:fillRef idx="1">
            <a:schemeClr val="lt1"/>
          </a:fillRef>
          <a:effectRef idx="0">
            <a:schemeClr val="dk1"/>
          </a:effectRef>
          <a:fontRef idx="minor">
            <a:schemeClr val="dk1"/>
          </a:fontRef>
        </p:style>
        <p:txBody>
          <a:bodyPr>
            <a:normAutofit/>
          </a:bodyPr>
          <a:lstStyle/>
          <a:p>
            <a:pPr algn="ctr">
              <a:buNone/>
            </a:pPr>
            <a:r>
              <a:rPr lang="en-US" sz="2200" b="1" dirty="0" smtClean="0">
                <a:latin typeface="Arial" pitchFamily="34" charset="0"/>
                <a:cs typeface="Arial" pitchFamily="34" charset="0"/>
              </a:rPr>
              <a:t>Directions </a:t>
            </a:r>
          </a:p>
          <a:p>
            <a:pPr marL="514350" indent="-514350"/>
            <a:endParaRPr lang="en-US" sz="1400" dirty="0" smtClean="0">
              <a:latin typeface="Arial" pitchFamily="34" charset="0"/>
              <a:cs typeface="Arial" pitchFamily="34" charset="0"/>
            </a:endParaRPr>
          </a:p>
          <a:p>
            <a:pPr marL="282575" indent="-282575"/>
            <a:r>
              <a:rPr lang="en-US" sz="1400" dirty="0" smtClean="0">
                <a:latin typeface="Arial" pitchFamily="34" charset="0"/>
                <a:cs typeface="Arial" pitchFamily="34" charset="0"/>
              </a:rPr>
              <a:t>This tutorial is divided into three categories: </a:t>
            </a:r>
          </a:p>
          <a:p>
            <a:pPr marL="282575" indent="-282575">
              <a:buNone/>
            </a:pPr>
            <a:r>
              <a:rPr lang="en-US" sz="1400" dirty="0">
                <a:latin typeface="Arial" pitchFamily="34" charset="0"/>
                <a:cs typeface="Arial" pitchFamily="34" charset="0"/>
              </a:rPr>
              <a:t>	</a:t>
            </a:r>
            <a:r>
              <a:rPr lang="en-US" sz="1400" dirty="0" smtClean="0">
                <a:solidFill>
                  <a:srgbClr val="FF0000"/>
                </a:solidFill>
                <a:latin typeface="Arial" pitchFamily="34" charset="0"/>
                <a:cs typeface="Arial" pitchFamily="34" charset="0"/>
              </a:rPr>
              <a:t>(1) Policies and Procedures</a:t>
            </a:r>
          </a:p>
          <a:p>
            <a:pPr marL="282575" indent="-282575">
              <a:buNone/>
            </a:pPr>
            <a:r>
              <a:rPr lang="en-US" sz="1400" dirty="0">
                <a:solidFill>
                  <a:srgbClr val="FF0000"/>
                </a:solidFill>
                <a:latin typeface="Arial" pitchFamily="34" charset="0"/>
                <a:cs typeface="Arial" pitchFamily="34" charset="0"/>
              </a:rPr>
              <a:t>	</a:t>
            </a:r>
            <a:r>
              <a:rPr lang="en-US" sz="1400" dirty="0" smtClean="0">
                <a:solidFill>
                  <a:srgbClr val="FF0000"/>
                </a:solidFill>
                <a:latin typeface="Arial" pitchFamily="34" charset="0"/>
                <a:cs typeface="Arial" pitchFamily="34" charset="0"/>
              </a:rPr>
              <a:t>(2) Character Traits</a:t>
            </a:r>
          </a:p>
          <a:p>
            <a:pPr marL="282575" indent="-282575">
              <a:buNone/>
            </a:pPr>
            <a:r>
              <a:rPr lang="en-US" sz="1400" dirty="0">
                <a:solidFill>
                  <a:srgbClr val="FF0000"/>
                </a:solidFill>
                <a:latin typeface="Arial" pitchFamily="34" charset="0"/>
                <a:cs typeface="Arial" pitchFamily="34" charset="0"/>
              </a:rPr>
              <a:t>	</a:t>
            </a:r>
            <a:r>
              <a:rPr lang="en-US" sz="1400" dirty="0" smtClean="0">
                <a:solidFill>
                  <a:srgbClr val="FF0000"/>
                </a:solidFill>
                <a:latin typeface="Arial" pitchFamily="34" charset="0"/>
                <a:cs typeface="Arial" pitchFamily="34" charset="0"/>
              </a:rPr>
              <a:t>(3) Mandatory Project </a:t>
            </a:r>
          </a:p>
          <a:p>
            <a:pPr marL="282575" indent="-282575"/>
            <a:r>
              <a:rPr lang="en-US" sz="1400" dirty="0" smtClean="0">
                <a:latin typeface="Arial" pitchFamily="34" charset="0"/>
                <a:cs typeface="Arial" pitchFamily="34" charset="0"/>
              </a:rPr>
              <a:t>Please review the information provided </a:t>
            </a:r>
            <a:r>
              <a:rPr lang="en-US" sz="1400" dirty="0" smtClean="0">
                <a:solidFill>
                  <a:srgbClr val="FF0000"/>
                </a:solidFill>
                <a:latin typeface="Arial" pitchFamily="34" charset="0"/>
                <a:cs typeface="Arial" pitchFamily="34" charset="0"/>
              </a:rPr>
              <a:t>in all three categories </a:t>
            </a:r>
            <a:r>
              <a:rPr lang="en-US" sz="1400" dirty="0" smtClean="0">
                <a:latin typeface="Arial" pitchFamily="34" charset="0"/>
                <a:cs typeface="Arial" pitchFamily="34" charset="0"/>
              </a:rPr>
              <a:t>before proceeding to take the open book quiz. </a:t>
            </a:r>
          </a:p>
          <a:p>
            <a:pPr marL="282575" indent="-282575"/>
            <a:r>
              <a:rPr lang="en-US" sz="1400" dirty="0" smtClean="0">
                <a:latin typeface="Arial" pitchFamily="34" charset="0"/>
                <a:cs typeface="Arial" pitchFamily="34" charset="0"/>
              </a:rPr>
              <a:t>You will qualify for a student leadership position (Office Worker, Teacher’s Assistant, Library Assistant, or Peer Tutor) </a:t>
            </a:r>
            <a:r>
              <a:rPr lang="en-US" sz="1400" dirty="0" smtClean="0">
                <a:solidFill>
                  <a:srgbClr val="FF0000"/>
                </a:solidFill>
                <a:latin typeface="Arial" pitchFamily="34" charset="0"/>
                <a:cs typeface="Arial" pitchFamily="34" charset="0"/>
              </a:rPr>
              <a:t>if you score 80% or above </a:t>
            </a:r>
            <a:r>
              <a:rPr lang="en-US" sz="1400" dirty="0" smtClean="0">
                <a:latin typeface="Arial" pitchFamily="34" charset="0"/>
                <a:cs typeface="Arial" pitchFamily="34" charset="0"/>
              </a:rPr>
              <a:t>on the quiz. </a:t>
            </a:r>
          </a:p>
          <a:p>
            <a:pPr marL="282575" indent="-282575"/>
            <a:r>
              <a:rPr lang="en-US" sz="1400" dirty="0" smtClean="0">
                <a:latin typeface="Arial" pitchFamily="34" charset="0"/>
                <a:cs typeface="Arial" pitchFamily="34" charset="0"/>
              </a:rPr>
              <a:t>You </a:t>
            </a:r>
            <a:r>
              <a:rPr lang="en-US" sz="1400" dirty="0" smtClean="0">
                <a:solidFill>
                  <a:srgbClr val="FF0000"/>
                </a:solidFill>
                <a:latin typeface="Arial" pitchFamily="34" charset="0"/>
                <a:cs typeface="Arial" pitchFamily="34" charset="0"/>
              </a:rPr>
              <a:t>may take notes </a:t>
            </a:r>
            <a:r>
              <a:rPr lang="en-US" sz="1400" dirty="0" smtClean="0">
                <a:latin typeface="Arial" pitchFamily="34" charset="0"/>
                <a:cs typeface="Arial" pitchFamily="34" charset="0"/>
              </a:rPr>
              <a:t>and </a:t>
            </a:r>
            <a:r>
              <a:rPr lang="en-US" sz="1400" dirty="0" smtClean="0">
                <a:solidFill>
                  <a:srgbClr val="FF0000"/>
                </a:solidFill>
                <a:latin typeface="Arial" pitchFamily="34" charset="0"/>
                <a:cs typeface="Arial" pitchFamily="34" charset="0"/>
              </a:rPr>
              <a:t>use them </a:t>
            </a:r>
            <a:r>
              <a:rPr lang="en-US" sz="1400" dirty="0" smtClean="0">
                <a:latin typeface="Arial" pitchFamily="34" charset="0"/>
                <a:cs typeface="Arial" pitchFamily="34" charset="0"/>
              </a:rPr>
              <a:t>while attempting the quiz.  </a:t>
            </a:r>
          </a:p>
          <a:p>
            <a:pPr marL="282575" indent="-282575"/>
            <a:r>
              <a:rPr lang="en-US" sz="1400" dirty="0" smtClean="0">
                <a:latin typeface="Arial" pitchFamily="34" charset="0"/>
                <a:cs typeface="Arial" pitchFamily="34" charset="0"/>
              </a:rPr>
              <a:t>You can click on               from anywhere in the tutorial if you wish to come back to this screen. </a:t>
            </a:r>
            <a:endParaRPr lang="en-US" sz="1800" dirty="0" smtClean="0">
              <a:latin typeface="Arial" pitchFamily="34" charset="0"/>
              <a:cs typeface="Arial" pitchFamily="34" charset="0"/>
            </a:endParaRPr>
          </a:p>
          <a:p>
            <a:pPr>
              <a:buNone/>
            </a:pPr>
            <a:r>
              <a:rPr lang="en-US" sz="1800" dirty="0">
                <a:latin typeface="Arial" pitchFamily="34" charset="0"/>
                <a:cs typeface="Arial" pitchFamily="34" charset="0"/>
              </a:rPr>
              <a:t> </a:t>
            </a:r>
            <a:r>
              <a:rPr lang="en-US" sz="1800" dirty="0" smtClean="0">
                <a:latin typeface="Arial" pitchFamily="34" charset="0"/>
                <a:cs typeface="Arial" pitchFamily="34" charset="0"/>
              </a:rPr>
              <a:t>     </a:t>
            </a:r>
          </a:p>
          <a:p>
            <a:pPr>
              <a:buNone/>
            </a:pPr>
            <a:endParaRPr lang="en-US"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a:bodyPr>
          <a:lstStyle/>
          <a:p>
            <a:r>
              <a:rPr lang="en-US" sz="1400" dirty="0" smtClean="0">
                <a:solidFill>
                  <a:srgbClr val="7030A0"/>
                </a:solidFill>
              </a:rPr>
              <a:t>Display heading in bold 22 point Arial.</a:t>
            </a:r>
          </a:p>
          <a:p>
            <a:r>
              <a:rPr lang="en-US" sz="1400" dirty="0" smtClean="0">
                <a:solidFill>
                  <a:srgbClr val="7030A0"/>
                </a:solidFill>
              </a:rPr>
              <a:t>Display instructions in 14 point Arial (black). And important, key information in red color where indicated. </a:t>
            </a:r>
          </a:p>
          <a:p>
            <a:r>
              <a:rPr lang="en-US" sz="1400" dirty="0" smtClean="0">
                <a:solidFill>
                  <a:srgbClr val="7030A0"/>
                </a:solidFill>
              </a:rPr>
              <a:t>Every bullet should appear on mouse click. </a:t>
            </a:r>
            <a:endParaRPr lang="en-US" sz="1400" dirty="0" smtClean="0">
              <a:solidFill>
                <a:srgbClr val="7030A0"/>
              </a:solidFill>
            </a:endParaRPr>
          </a:p>
          <a:p>
            <a:endParaRPr lang="en-US" sz="1400" dirty="0" smtClean="0">
              <a:solidFill>
                <a:srgbClr val="7030A0"/>
              </a:solidFill>
            </a:endParaRPr>
          </a:p>
          <a:p>
            <a:r>
              <a:rPr lang="en-US" sz="1400" dirty="0" smtClean="0">
                <a:solidFill>
                  <a:srgbClr val="7030A0"/>
                </a:solidFill>
              </a:rPr>
              <a:t>Exit to board E1.</a:t>
            </a:r>
          </a:p>
          <a:p>
            <a:r>
              <a:rPr lang="en-US" sz="1400" dirty="0" smtClean="0">
                <a:solidFill>
                  <a:srgbClr val="7030A0"/>
                </a:solidFill>
              </a:rPr>
              <a:t>Home to board T1.</a:t>
            </a:r>
          </a:p>
          <a:p>
            <a:r>
              <a:rPr lang="en-US" sz="1400" dirty="0" smtClean="0">
                <a:solidFill>
                  <a:srgbClr val="7030A0"/>
                </a:solidFill>
              </a:rPr>
              <a:t>Back to board D1.</a:t>
            </a:r>
          </a:p>
          <a:p>
            <a:r>
              <a:rPr lang="en-US" sz="1400" dirty="0" smtClean="0">
                <a:solidFill>
                  <a:srgbClr val="7030A0"/>
                </a:solidFill>
              </a:rPr>
              <a:t>Next to board T3.</a:t>
            </a:r>
          </a:p>
          <a:p>
            <a:pPr>
              <a:buNone/>
            </a:pPr>
            <a:endParaRPr lang="en-US" sz="1400" dirty="0" smtClean="0">
              <a:solidFill>
                <a:srgbClr val="7030A0"/>
              </a:solidFill>
            </a:endParaRPr>
          </a:p>
          <a:p>
            <a:endParaRPr lang="en-US" sz="1400" dirty="0" smtClean="0">
              <a:solidFill>
                <a:schemeClr val="tx1"/>
              </a:solidFill>
              <a:latin typeface="+mj-lt"/>
            </a:endParaRPr>
          </a:p>
          <a:p>
            <a:endParaRPr lang="en-US" sz="1200" dirty="0" smtClean="0"/>
          </a:p>
          <a:p>
            <a:endParaRPr lang="en-US" dirty="0"/>
          </a:p>
        </p:txBody>
      </p:sp>
      <p:sp>
        <p:nvSpPr>
          <p:cNvPr id="6" name="Rounded Rectangle 5"/>
          <p:cNvSpPr/>
          <p:nvPr/>
        </p:nvSpPr>
        <p:spPr>
          <a:xfrm>
            <a:off x="228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Exit</a:t>
            </a:r>
            <a:endParaRPr lang="en-US" dirty="0">
              <a:solidFill>
                <a:schemeClr val="tx1"/>
              </a:solidFill>
            </a:endParaRPr>
          </a:p>
        </p:txBody>
      </p:sp>
      <p:sp>
        <p:nvSpPr>
          <p:cNvPr id="8" name="Rounded Rectangle 7"/>
          <p:cNvSpPr/>
          <p:nvPr/>
        </p:nvSpPr>
        <p:spPr>
          <a:xfrm>
            <a:off x="2133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Home</a:t>
            </a:r>
            <a:endParaRPr lang="en-US" dirty="0">
              <a:solidFill>
                <a:schemeClr val="tx1"/>
              </a:solidFill>
            </a:endParaRPr>
          </a:p>
        </p:txBody>
      </p:sp>
      <p:sp>
        <p:nvSpPr>
          <p:cNvPr id="10" name="Rounded Rectangle 9"/>
          <p:cNvSpPr/>
          <p:nvPr/>
        </p:nvSpPr>
        <p:spPr>
          <a:xfrm>
            <a:off x="30480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Back</a:t>
            </a:r>
            <a:endParaRPr lang="en-US" dirty="0">
              <a:solidFill>
                <a:schemeClr val="tx1"/>
              </a:solidFill>
            </a:endParaRPr>
          </a:p>
        </p:txBody>
      </p:sp>
      <p:sp>
        <p:nvSpPr>
          <p:cNvPr id="11" name="Rounded Rectangle 10"/>
          <p:cNvSpPr/>
          <p:nvPr/>
        </p:nvSpPr>
        <p:spPr>
          <a:xfrm>
            <a:off x="3973689" y="5957711"/>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r>
              <a:rPr lang="en-US" dirty="0" smtClean="0">
                <a:solidFill>
                  <a:schemeClr val="tx1"/>
                </a:solidFill>
              </a:rPr>
              <a:t> </a:t>
            </a:r>
          </a:p>
          <a:p>
            <a:pPr algn="ctr"/>
            <a:r>
              <a:rPr lang="en-US" dirty="0" smtClean="0">
                <a:solidFill>
                  <a:schemeClr val="tx1"/>
                </a:solidFill>
              </a:rPr>
              <a:t>Next</a:t>
            </a:r>
            <a:endParaRPr lang="en-US" dirty="0">
              <a:solidFill>
                <a:schemeClr val="tx1"/>
              </a:solidFill>
            </a:endParaRPr>
          </a:p>
        </p:txBody>
      </p:sp>
      <p:sp>
        <p:nvSpPr>
          <p:cNvPr id="14" name="Rounded Rectangle 13"/>
          <p:cNvSpPr/>
          <p:nvPr/>
        </p:nvSpPr>
        <p:spPr>
          <a:xfrm>
            <a:off x="1981200" y="5029200"/>
            <a:ext cx="457200" cy="3048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 dirty="0" smtClean="0">
                <a:solidFill>
                  <a:schemeClr val="tx1"/>
                </a:solidFill>
                <a:sym typeface="Webdings"/>
              </a:rPr>
              <a:t></a:t>
            </a:r>
          </a:p>
          <a:p>
            <a:pPr algn="ctr"/>
            <a:r>
              <a:rPr lang="en-US" sz="750" dirty="0" smtClean="0">
                <a:solidFill>
                  <a:schemeClr val="tx1"/>
                </a:solidFill>
              </a:rPr>
              <a:t>Help</a:t>
            </a:r>
            <a:endParaRPr lang="en-US" sz="750" dirty="0">
              <a:solidFill>
                <a:schemeClr val="tx1"/>
              </a:solidFill>
            </a:endParaRPr>
          </a:p>
        </p:txBody>
      </p:sp>
      <p:pic>
        <p:nvPicPr>
          <p:cNvPr id="12" name="Picture 11" descr="C:\Users\sangeeta\AppData\Local\Microsoft\Windows\Temporary Internet Files\Content.IE5\NJJ21YAA\MPj04393280000[1].jpg"/>
          <p:cNvPicPr/>
          <p:nvPr/>
        </p:nvPicPr>
        <p:blipFill>
          <a:blip r:embed="rId2" cstate="print"/>
          <a:srcRect/>
          <a:stretch>
            <a:fillRect/>
          </a:stretch>
        </p:blipFill>
        <p:spPr bwMode="auto">
          <a:xfrm>
            <a:off x="3962400" y="1676400"/>
            <a:ext cx="990600" cy="12573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T3</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0" y="1524000"/>
            <a:ext cx="4876800" cy="4953000"/>
          </a:xfrm>
        </p:spPr>
        <p:style>
          <a:lnRef idx="2">
            <a:schemeClr val="dk1"/>
          </a:lnRef>
          <a:fillRef idx="1">
            <a:schemeClr val="lt1"/>
          </a:fillRef>
          <a:effectRef idx="0">
            <a:schemeClr val="dk1"/>
          </a:effectRef>
          <a:fontRef idx="minor">
            <a:schemeClr val="dk1"/>
          </a:fontRef>
        </p:style>
        <p:txBody>
          <a:bodyPr>
            <a:normAutofit lnSpcReduction="10000"/>
          </a:bodyPr>
          <a:lstStyle/>
          <a:p>
            <a:pPr>
              <a:buNone/>
            </a:pPr>
            <a:r>
              <a:rPr lang="en-US" sz="2000" b="1" dirty="0" smtClean="0">
                <a:latin typeface="Arial" pitchFamily="34" charset="0"/>
                <a:cs typeface="Arial" pitchFamily="34" charset="0"/>
              </a:rPr>
              <a:t>                              Menu</a:t>
            </a:r>
          </a:p>
          <a:p>
            <a:pPr>
              <a:buNone/>
            </a:pPr>
            <a:endParaRPr lang="en-US" sz="1800" dirty="0" smtClean="0">
              <a:latin typeface="Arial" pitchFamily="34" charset="0"/>
              <a:cs typeface="Arial" pitchFamily="34" charset="0"/>
            </a:endParaRPr>
          </a:p>
          <a:p>
            <a:pPr marL="514350" indent="-514350">
              <a:buNone/>
            </a:pPr>
            <a:endParaRPr lang="en-US" dirty="0" smtClean="0">
              <a:latin typeface="Arial" pitchFamily="34" charset="0"/>
              <a:cs typeface="Arial" pitchFamily="34" charset="0"/>
            </a:endParaRPr>
          </a:p>
          <a:p>
            <a:pPr>
              <a:buNone/>
            </a:pPr>
            <a:r>
              <a:rPr lang="en-US" sz="1800" dirty="0" smtClean="0">
                <a:latin typeface="Arial" pitchFamily="34" charset="0"/>
                <a:cs typeface="Arial" pitchFamily="34" charset="0"/>
              </a:rPr>
              <a:t>	</a:t>
            </a:r>
          </a:p>
          <a:p>
            <a:pPr>
              <a:buNone/>
            </a:pPr>
            <a:r>
              <a:rPr lang="en-US" sz="1800" dirty="0" smtClean="0">
                <a:latin typeface="Arial" pitchFamily="34" charset="0"/>
                <a:cs typeface="Arial" pitchFamily="34" charset="0"/>
              </a:rPr>
              <a:t>                                              </a:t>
            </a: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200" dirty="0" smtClean="0">
              <a:solidFill>
                <a:srgbClr val="FF0000"/>
              </a:solidFill>
              <a:latin typeface="Arial" pitchFamily="34" charset="0"/>
              <a:cs typeface="Arial" pitchFamily="34" charset="0"/>
            </a:endParaRPr>
          </a:p>
          <a:p>
            <a:pPr>
              <a:buNone/>
            </a:pPr>
            <a:endParaRPr lang="en-US" sz="1200" dirty="0" smtClean="0">
              <a:solidFill>
                <a:srgbClr val="FF0000"/>
              </a:solidFill>
              <a:latin typeface="Arial" pitchFamily="34" charset="0"/>
              <a:cs typeface="Arial" pitchFamily="34" charset="0"/>
            </a:endParaRPr>
          </a:p>
          <a:p>
            <a:pPr>
              <a:buNone/>
            </a:pPr>
            <a:r>
              <a:rPr lang="en-US" sz="1200" dirty="0" smtClean="0">
                <a:solidFill>
                  <a:srgbClr val="FF0000"/>
                </a:solidFill>
                <a:latin typeface="Arial" pitchFamily="34" charset="0"/>
                <a:cs typeface="Arial" pitchFamily="34" charset="0"/>
              </a:rPr>
              <a:t>Please </a:t>
            </a:r>
            <a:r>
              <a:rPr lang="en-US" sz="1200" dirty="0" smtClean="0">
                <a:solidFill>
                  <a:srgbClr val="FF0000"/>
                </a:solidFill>
                <a:latin typeface="Arial" pitchFamily="34" charset="0"/>
                <a:cs typeface="Arial" pitchFamily="34" charset="0"/>
              </a:rPr>
              <a:t>complete all three categories before</a:t>
            </a:r>
          </a:p>
          <a:p>
            <a:pPr>
              <a:buNone/>
            </a:pPr>
            <a:r>
              <a:rPr lang="en-US" sz="1200" dirty="0" smtClean="0">
                <a:solidFill>
                  <a:srgbClr val="FF0000"/>
                </a:solidFill>
                <a:latin typeface="Arial" pitchFamily="34" charset="0"/>
                <a:cs typeface="Arial" pitchFamily="34" charset="0"/>
              </a:rPr>
              <a:t>taking the quiz.</a:t>
            </a:r>
          </a:p>
          <a:p>
            <a:pPr>
              <a:buNone/>
            </a:pPr>
            <a:endParaRPr lang="en-US" sz="1200" dirty="0" smtClean="0">
              <a:latin typeface="Arial" pitchFamily="34" charset="0"/>
              <a:cs typeface="Arial" pitchFamily="34" charset="0"/>
            </a:endParaRPr>
          </a:p>
          <a:p>
            <a:pPr>
              <a:buNone/>
            </a:pPr>
            <a:endParaRPr lang="en-US" sz="1200" dirty="0" smtClean="0">
              <a:latin typeface="Arial" pitchFamily="34" charset="0"/>
              <a:cs typeface="Arial" pitchFamily="34" charset="0"/>
            </a:endParaRPr>
          </a:p>
          <a:p>
            <a:pPr>
              <a:buNone/>
            </a:pPr>
            <a:endParaRPr lang="en-US" sz="12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lnSpcReduction="10000"/>
          </a:bodyPr>
          <a:lstStyle/>
          <a:p>
            <a:r>
              <a:rPr lang="en-US" sz="1200" dirty="0" smtClean="0">
                <a:solidFill>
                  <a:srgbClr val="7030A0"/>
                </a:solidFill>
              </a:rPr>
              <a:t>Display heading in bold 20 point Arial.</a:t>
            </a:r>
          </a:p>
          <a:p>
            <a:r>
              <a:rPr lang="en-US" sz="1200" dirty="0" smtClean="0">
                <a:solidFill>
                  <a:srgbClr val="7030A0"/>
                </a:solidFill>
              </a:rPr>
              <a:t>Display instructions in 18 point Arial  (red).</a:t>
            </a:r>
          </a:p>
          <a:p>
            <a:r>
              <a:rPr lang="en-US" sz="1200" dirty="0" smtClean="0">
                <a:solidFill>
                  <a:srgbClr val="7030A0"/>
                </a:solidFill>
              </a:rPr>
              <a:t>Whole screen to appear on mouse click from  D2.</a:t>
            </a:r>
          </a:p>
          <a:p>
            <a:r>
              <a:rPr lang="en-US" sz="1200" dirty="0" smtClean="0">
                <a:solidFill>
                  <a:srgbClr val="7030A0"/>
                </a:solidFill>
              </a:rPr>
              <a:t>Banner icons for three categories should be action embedded buttons which will change color when completed. For demo purposes only “What makes a good leader” will be activated. </a:t>
            </a:r>
            <a:r>
              <a:rPr lang="en-US" sz="1200" dirty="0" smtClean="0">
                <a:solidFill>
                  <a:srgbClr val="7030A0"/>
                </a:solidFill>
              </a:rPr>
              <a:t> Banner icons were made using </a:t>
            </a:r>
            <a:r>
              <a:rPr lang="en-US" sz="1200" b="1" dirty="0" smtClean="0">
                <a:solidFill>
                  <a:srgbClr val="7030A0"/>
                </a:solidFill>
              </a:rPr>
              <a:t>Powerpoint</a:t>
            </a:r>
            <a:r>
              <a:rPr lang="en-US" sz="1200" b="1" dirty="0" smtClean="0">
                <a:solidFill>
                  <a:srgbClr val="7030A0"/>
                </a:solidFill>
              </a:rPr>
              <a:t> </a:t>
            </a:r>
            <a:r>
              <a:rPr lang="en-US" sz="1200" b="1" dirty="0" smtClean="0">
                <a:solidFill>
                  <a:srgbClr val="7030A0"/>
                </a:solidFill>
              </a:rPr>
              <a:t>– insert – shapes – stars and banners. </a:t>
            </a:r>
            <a:r>
              <a:rPr lang="en-US" sz="1200" dirty="0" smtClean="0">
                <a:solidFill>
                  <a:srgbClr val="7030A0"/>
                </a:solidFill>
              </a:rPr>
              <a:t>(background color - tan , background 2 - 25%) </a:t>
            </a:r>
            <a:endParaRPr lang="en-US" sz="1200" dirty="0">
              <a:solidFill>
                <a:srgbClr val="7030A0"/>
              </a:solidFill>
            </a:endParaRPr>
          </a:p>
          <a:p>
            <a:endParaRPr lang="en-US" sz="1200" dirty="0" smtClean="0">
              <a:solidFill>
                <a:srgbClr val="7030A0"/>
              </a:solidFill>
            </a:endParaRPr>
          </a:p>
          <a:p>
            <a:r>
              <a:rPr lang="en-US" sz="1200" dirty="0" smtClean="0">
                <a:solidFill>
                  <a:srgbClr val="7030A0"/>
                </a:solidFill>
              </a:rPr>
              <a:t>“</a:t>
            </a:r>
            <a:r>
              <a:rPr lang="en-US" sz="1200" dirty="0" smtClean="0">
                <a:solidFill>
                  <a:srgbClr val="7030A0"/>
                </a:solidFill>
              </a:rPr>
              <a:t>What </a:t>
            </a:r>
            <a:r>
              <a:rPr lang="en-US" sz="1200" dirty="0" smtClean="0">
                <a:solidFill>
                  <a:srgbClr val="7030A0"/>
                </a:solidFill>
              </a:rPr>
              <a:t>makes a good leader? </a:t>
            </a:r>
            <a:r>
              <a:rPr lang="en-US" sz="1200" dirty="0" smtClean="0">
                <a:solidFill>
                  <a:srgbClr val="7030A0"/>
                </a:solidFill>
              </a:rPr>
              <a:t>“banner </a:t>
            </a:r>
            <a:r>
              <a:rPr lang="en-US" sz="1200" dirty="0" smtClean="0">
                <a:solidFill>
                  <a:srgbClr val="7030A0"/>
                </a:solidFill>
              </a:rPr>
              <a:t>button to board P1.</a:t>
            </a:r>
          </a:p>
          <a:p>
            <a:r>
              <a:rPr lang="en-US" sz="1200" dirty="0" smtClean="0">
                <a:solidFill>
                  <a:srgbClr val="7030A0"/>
                </a:solidFill>
              </a:rPr>
              <a:t>“Character Traits” </a:t>
            </a:r>
            <a:r>
              <a:rPr lang="en-US" sz="1200" dirty="0" smtClean="0">
                <a:solidFill>
                  <a:srgbClr val="7030A0"/>
                </a:solidFill>
              </a:rPr>
              <a:t>banner button to board C1 (not activated for demo).</a:t>
            </a:r>
          </a:p>
          <a:p>
            <a:r>
              <a:rPr lang="en-US" sz="1200" dirty="0" smtClean="0">
                <a:solidFill>
                  <a:srgbClr val="7030A0"/>
                </a:solidFill>
              </a:rPr>
              <a:t>“Mandatory Project” </a:t>
            </a:r>
            <a:r>
              <a:rPr lang="en-US" sz="1200" dirty="0" smtClean="0">
                <a:solidFill>
                  <a:srgbClr val="7030A0"/>
                </a:solidFill>
              </a:rPr>
              <a:t>banner button to board M1 (not activated for demo).</a:t>
            </a:r>
          </a:p>
          <a:p>
            <a:r>
              <a:rPr lang="en-US" sz="1200" dirty="0" smtClean="0">
                <a:solidFill>
                  <a:srgbClr val="7030A0"/>
                </a:solidFill>
              </a:rPr>
              <a:t>“Ready </a:t>
            </a:r>
            <a:r>
              <a:rPr lang="en-US" sz="1200" dirty="0" smtClean="0">
                <a:solidFill>
                  <a:srgbClr val="7030A0"/>
                </a:solidFill>
              </a:rPr>
              <a:t>for </a:t>
            </a:r>
            <a:r>
              <a:rPr lang="en-US" sz="1200" dirty="0" smtClean="0">
                <a:solidFill>
                  <a:srgbClr val="7030A0"/>
                </a:solidFill>
              </a:rPr>
              <a:t>Quiz” </a:t>
            </a:r>
            <a:r>
              <a:rPr lang="en-US" sz="1200" dirty="0" smtClean="0">
                <a:solidFill>
                  <a:srgbClr val="7030A0"/>
                </a:solidFill>
              </a:rPr>
              <a:t>banner button to board Q1 (not activated for demo). </a:t>
            </a:r>
          </a:p>
          <a:p>
            <a:endParaRPr lang="en-US" sz="1200" dirty="0" smtClean="0">
              <a:solidFill>
                <a:srgbClr val="7030A0"/>
              </a:solidFill>
            </a:endParaRPr>
          </a:p>
          <a:p>
            <a:r>
              <a:rPr lang="en-US" sz="1200" dirty="0" smtClean="0">
                <a:solidFill>
                  <a:srgbClr val="7030A0"/>
                </a:solidFill>
              </a:rPr>
              <a:t>Exit to board E1.</a:t>
            </a:r>
          </a:p>
          <a:p>
            <a:r>
              <a:rPr lang="en-US" sz="1200" dirty="0" smtClean="0">
                <a:solidFill>
                  <a:srgbClr val="7030A0"/>
                </a:solidFill>
              </a:rPr>
              <a:t>Help to board D2. </a:t>
            </a:r>
          </a:p>
          <a:p>
            <a:r>
              <a:rPr lang="en-US" sz="1200" dirty="0" smtClean="0">
                <a:solidFill>
                  <a:srgbClr val="7030A0"/>
                </a:solidFill>
              </a:rPr>
              <a:t>Home to board T1.</a:t>
            </a:r>
          </a:p>
          <a:p>
            <a:r>
              <a:rPr lang="en-US" sz="1200" dirty="0" smtClean="0">
                <a:solidFill>
                  <a:srgbClr val="7030A0"/>
                </a:solidFill>
              </a:rPr>
              <a:t>Back to board D2.</a:t>
            </a:r>
          </a:p>
          <a:p>
            <a:r>
              <a:rPr lang="en-US" sz="1200" dirty="0" smtClean="0">
                <a:solidFill>
                  <a:srgbClr val="7030A0"/>
                </a:solidFill>
              </a:rPr>
              <a:t>Next to board P1.</a:t>
            </a:r>
          </a:p>
          <a:p>
            <a:pPr>
              <a:buNone/>
            </a:pPr>
            <a:endParaRPr lang="en-US" sz="1200" dirty="0" smtClean="0">
              <a:solidFill>
                <a:srgbClr val="7030A0"/>
              </a:solidFill>
            </a:endParaRPr>
          </a:p>
          <a:p>
            <a:endParaRPr lang="en-US" sz="1200" dirty="0" smtClean="0">
              <a:solidFill>
                <a:schemeClr val="tx1"/>
              </a:solidFill>
              <a:latin typeface="+mj-lt"/>
            </a:endParaRPr>
          </a:p>
          <a:p>
            <a:endParaRPr lang="en-US" sz="1200" dirty="0" smtClean="0"/>
          </a:p>
          <a:p>
            <a:endParaRPr lang="en-US" dirty="0"/>
          </a:p>
        </p:txBody>
      </p:sp>
      <p:sp>
        <p:nvSpPr>
          <p:cNvPr id="6" name="Rounded Rectangle 5"/>
          <p:cNvSpPr/>
          <p:nvPr/>
        </p:nvSpPr>
        <p:spPr>
          <a:xfrm>
            <a:off x="228600" y="58674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Exit</a:t>
            </a:r>
            <a:endParaRPr lang="en-US" dirty="0">
              <a:solidFill>
                <a:schemeClr val="tx1"/>
              </a:solidFill>
            </a:endParaRPr>
          </a:p>
        </p:txBody>
      </p:sp>
      <p:sp>
        <p:nvSpPr>
          <p:cNvPr id="8" name="Rounded Rectangle 7"/>
          <p:cNvSpPr/>
          <p:nvPr/>
        </p:nvSpPr>
        <p:spPr>
          <a:xfrm>
            <a:off x="2133600" y="58674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Home</a:t>
            </a:r>
            <a:endParaRPr lang="en-US" dirty="0">
              <a:solidFill>
                <a:schemeClr val="tx1"/>
              </a:solidFill>
            </a:endParaRPr>
          </a:p>
        </p:txBody>
      </p:sp>
      <p:sp>
        <p:nvSpPr>
          <p:cNvPr id="10" name="Rounded Rectangle 9"/>
          <p:cNvSpPr/>
          <p:nvPr/>
        </p:nvSpPr>
        <p:spPr>
          <a:xfrm>
            <a:off x="3048000" y="58674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Back</a:t>
            </a:r>
            <a:endParaRPr lang="en-US" dirty="0">
              <a:solidFill>
                <a:schemeClr val="tx1"/>
              </a:solidFill>
            </a:endParaRPr>
          </a:p>
        </p:txBody>
      </p:sp>
      <p:sp>
        <p:nvSpPr>
          <p:cNvPr id="11" name="Rounded Rectangle 10"/>
          <p:cNvSpPr/>
          <p:nvPr/>
        </p:nvSpPr>
        <p:spPr>
          <a:xfrm>
            <a:off x="3962400" y="58674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r>
              <a:rPr lang="en-US" dirty="0" smtClean="0">
                <a:solidFill>
                  <a:schemeClr val="tx1"/>
                </a:solidFill>
              </a:rPr>
              <a:t> </a:t>
            </a:r>
          </a:p>
          <a:p>
            <a:pPr algn="ctr"/>
            <a:r>
              <a:rPr lang="en-US" dirty="0" smtClean="0">
                <a:solidFill>
                  <a:schemeClr val="tx1"/>
                </a:solidFill>
              </a:rPr>
              <a:t>Next</a:t>
            </a:r>
            <a:endParaRPr lang="en-US" dirty="0">
              <a:solidFill>
                <a:schemeClr val="tx1"/>
              </a:solidFill>
            </a:endParaRPr>
          </a:p>
        </p:txBody>
      </p:sp>
      <p:sp>
        <p:nvSpPr>
          <p:cNvPr id="12" name="Rounded Rectangle 11"/>
          <p:cNvSpPr/>
          <p:nvPr/>
        </p:nvSpPr>
        <p:spPr>
          <a:xfrm>
            <a:off x="3962400" y="19812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Help</a:t>
            </a:r>
            <a:endParaRPr lang="en-US" dirty="0">
              <a:solidFill>
                <a:schemeClr val="tx1"/>
              </a:solidFill>
            </a:endParaRPr>
          </a:p>
        </p:txBody>
      </p:sp>
      <p:sp>
        <p:nvSpPr>
          <p:cNvPr id="15" name="Vertical Scroll 14"/>
          <p:cNvSpPr/>
          <p:nvPr/>
        </p:nvSpPr>
        <p:spPr>
          <a:xfrm>
            <a:off x="228600" y="1981200"/>
            <a:ext cx="1676400" cy="1066800"/>
          </a:xfrm>
          <a:prstGeom prst="verticalScroll">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What makes a good leader?</a:t>
            </a:r>
            <a:endParaRPr lang="en-US" dirty="0">
              <a:solidFill>
                <a:schemeClr val="tx1"/>
              </a:solidFill>
            </a:endParaRPr>
          </a:p>
        </p:txBody>
      </p:sp>
      <p:sp>
        <p:nvSpPr>
          <p:cNvPr id="16" name="Vertical Scroll 15"/>
          <p:cNvSpPr/>
          <p:nvPr/>
        </p:nvSpPr>
        <p:spPr>
          <a:xfrm>
            <a:off x="304800" y="3124200"/>
            <a:ext cx="1676400" cy="1066800"/>
          </a:xfrm>
          <a:prstGeom prst="verticalScroll">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Character Traits</a:t>
            </a:r>
            <a:endParaRPr lang="en-US" dirty="0">
              <a:solidFill>
                <a:schemeClr val="tx1"/>
              </a:solidFill>
            </a:endParaRPr>
          </a:p>
        </p:txBody>
      </p:sp>
      <p:sp>
        <p:nvSpPr>
          <p:cNvPr id="17" name="Vertical Scroll 16"/>
          <p:cNvSpPr/>
          <p:nvPr/>
        </p:nvSpPr>
        <p:spPr>
          <a:xfrm>
            <a:off x="228600" y="4267200"/>
            <a:ext cx="1676400" cy="1066800"/>
          </a:xfrm>
          <a:prstGeom prst="verticalScroll">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Mandatory Project</a:t>
            </a:r>
            <a:endParaRPr lang="en-US" dirty="0">
              <a:solidFill>
                <a:schemeClr val="tx1"/>
              </a:solidFill>
            </a:endParaRPr>
          </a:p>
        </p:txBody>
      </p:sp>
      <p:sp>
        <p:nvSpPr>
          <p:cNvPr id="19" name="10-Point Star 18"/>
          <p:cNvSpPr/>
          <p:nvPr/>
        </p:nvSpPr>
        <p:spPr>
          <a:xfrm>
            <a:off x="3810000" y="4648200"/>
            <a:ext cx="1066800" cy="990600"/>
          </a:xfrm>
          <a:prstGeom prst="star1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Ready for Quiz</a:t>
            </a:r>
            <a:endParaRPr lang="en-US" dirty="0"/>
          </a:p>
        </p:txBody>
      </p:sp>
      <p:pic>
        <p:nvPicPr>
          <p:cNvPr id="14" name="Picture 13" descr="C:\Users\sangeeta\AppData\Local\Microsoft\Windows\Temporary Internet Files\Content.IE5\N3AJ2RT5\MPj04392930000[1].jpg"/>
          <p:cNvPicPr/>
          <p:nvPr/>
        </p:nvPicPr>
        <p:blipFill>
          <a:blip r:embed="rId2" cstate="print"/>
          <a:srcRect/>
          <a:stretch>
            <a:fillRect/>
          </a:stretch>
        </p:blipFill>
        <p:spPr bwMode="auto">
          <a:xfrm>
            <a:off x="1905000" y="2057400"/>
            <a:ext cx="1171575" cy="1028700"/>
          </a:xfrm>
          <a:prstGeom prst="rect">
            <a:avLst/>
          </a:prstGeom>
          <a:noFill/>
          <a:ln w="9525">
            <a:noFill/>
            <a:miter lim="800000"/>
            <a:headEnd/>
            <a:tailEnd/>
          </a:ln>
        </p:spPr>
      </p:pic>
      <p:pic>
        <p:nvPicPr>
          <p:cNvPr id="18" name="Picture 17" descr="C:\Users\sangeeta\AppData\Local\Microsoft\Windows\Temporary Internet Files\Content.IE5\JK2QRF3Q\MPj04392390000[1].jpg"/>
          <p:cNvPicPr/>
          <p:nvPr/>
        </p:nvPicPr>
        <p:blipFill>
          <a:blip r:embed="rId3" cstate="print"/>
          <a:srcRect/>
          <a:stretch>
            <a:fillRect/>
          </a:stretch>
        </p:blipFill>
        <p:spPr bwMode="auto">
          <a:xfrm>
            <a:off x="1981200" y="3276600"/>
            <a:ext cx="1143000" cy="1009650"/>
          </a:xfrm>
          <a:prstGeom prst="rect">
            <a:avLst/>
          </a:prstGeom>
          <a:noFill/>
          <a:ln w="9525">
            <a:noFill/>
            <a:miter lim="800000"/>
            <a:headEnd/>
            <a:tailEnd/>
          </a:ln>
        </p:spPr>
      </p:pic>
      <p:pic>
        <p:nvPicPr>
          <p:cNvPr id="20" name="Picture 19" descr="C:\Users\sangeeta\AppData\Local\Microsoft\Windows\Temporary Internet Files\Content.IE5\JK2QRF3Q\MCj02975470000[1].wmf"/>
          <p:cNvPicPr/>
          <p:nvPr/>
        </p:nvPicPr>
        <p:blipFill>
          <a:blip r:embed="rId4" cstate="print"/>
          <a:srcRect/>
          <a:stretch>
            <a:fillRect/>
          </a:stretch>
        </p:blipFill>
        <p:spPr bwMode="auto">
          <a:xfrm>
            <a:off x="1905000" y="4343400"/>
            <a:ext cx="1295399" cy="990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P1</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152400" y="1524000"/>
            <a:ext cx="4876800" cy="502920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buNone/>
            </a:pPr>
            <a:r>
              <a:rPr lang="en-US" sz="2400" b="1" dirty="0" smtClean="0">
                <a:latin typeface="Arial" pitchFamily="34" charset="0"/>
                <a:cs typeface="Arial" pitchFamily="34" charset="0"/>
              </a:rPr>
              <a:t>    What makes a good leader?</a:t>
            </a:r>
          </a:p>
          <a:p>
            <a:pPr>
              <a:buNone/>
            </a:pPr>
            <a:r>
              <a:rPr lang="en-US" sz="1800" b="1" dirty="0" smtClean="0">
                <a:latin typeface="Arial" pitchFamily="34" charset="0"/>
                <a:cs typeface="Arial" pitchFamily="34" charset="0"/>
              </a:rPr>
              <a:t>	</a:t>
            </a:r>
          </a:p>
          <a:p>
            <a:pPr>
              <a:buNone/>
            </a:pPr>
            <a:r>
              <a:rPr lang="en-US" sz="1800" dirty="0" smtClean="0">
                <a:latin typeface="Arial" pitchFamily="34" charset="0"/>
                <a:cs typeface="Arial" pitchFamily="34" charset="0"/>
              </a:rPr>
              <a:t>	</a:t>
            </a:r>
          </a:p>
          <a:p>
            <a:pPr>
              <a:buNone/>
            </a:pPr>
            <a:r>
              <a:rPr lang="en-US" sz="1800" dirty="0" smtClean="0">
                <a:latin typeface="Arial" pitchFamily="34" charset="0"/>
                <a:cs typeface="Arial" pitchFamily="34" charset="0"/>
              </a:rPr>
              <a:t>	Leadership is the capability to guide others in the achievement of a common goal. The following jobs portray exemplary role models by extending outstanding customer service and by:</a:t>
            </a:r>
          </a:p>
          <a:p>
            <a:pPr>
              <a:buNone/>
            </a:pPr>
            <a:r>
              <a:rPr lang="en-US" sz="1800" dirty="0" smtClean="0">
                <a:latin typeface="Arial" pitchFamily="34" charset="0"/>
                <a:cs typeface="Arial" pitchFamily="34" charset="0"/>
              </a:rPr>
              <a:t>	</a:t>
            </a:r>
          </a:p>
          <a:p>
            <a:pPr>
              <a:buFont typeface="Wingdings" pitchFamily="2" charset="2"/>
              <a:buChar char="Ø"/>
            </a:pPr>
            <a:r>
              <a:rPr lang="en-US" sz="1800" dirty="0" smtClean="0">
                <a:latin typeface="Arial" pitchFamily="34" charset="0"/>
                <a:cs typeface="Arial" pitchFamily="34" charset="0"/>
              </a:rPr>
              <a:t>	</a:t>
            </a:r>
            <a:r>
              <a:rPr lang="en-US" sz="1800" b="1" dirty="0" smtClean="0">
                <a:solidFill>
                  <a:srgbClr val="FF0000"/>
                </a:solidFill>
                <a:latin typeface="Arial" pitchFamily="34" charset="0"/>
                <a:cs typeface="Arial" pitchFamily="34" charset="0"/>
              </a:rPr>
              <a:t>Office Worker</a:t>
            </a:r>
            <a:r>
              <a:rPr lang="en-US" sz="1800" dirty="0" smtClean="0">
                <a:solidFill>
                  <a:srgbClr val="FF0000"/>
                </a:solidFill>
                <a:latin typeface="Arial" pitchFamily="34" charset="0"/>
                <a:cs typeface="Arial" pitchFamily="34" charset="0"/>
              </a:rPr>
              <a:t>:</a:t>
            </a:r>
            <a:r>
              <a:rPr lang="en-US" sz="1800" dirty="0" smtClean="0">
                <a:latin typeface="Arial" pitchFamily="34" charset="0"/>
                <a:cs typeface="Arial" pitchFamily="34" charset="0"/>
              </a:rPr>
              <a:t> completing office 	related tasks as smoothly and efficiently 	as possible. </a:t>
            </a:r>
          </a:p>
          <a:p>
            <a:pPr>
              <a:buFont typeface="Wingdings" pitchFamily="2" charset="2"/>
              <a:buChar char="Ø"/>
            </a:pPr>
            <a:r>
              <a:rPr lang="en-US" sz="1800" dirty="0" smtClean="0">
                <a:latin typeface="Arial" pitchFamily="34" charset="0"/>
                <a:cs typeface="Arial" pitchFamily="34" charset="0"/>
              </a:rPr>
              <a:t>	</a:t>
            </a:r>
            <a:r>
              <a:rPr lang="en-US" sz="1800" b="1" dirty="0" smtClean="0">
                <a:solidFill>
                  <a:srgbClr val="FF0000"/>
                </a:solidFill>
                <a:latin typeface="Arial" pitchFamily="34" charset="0"/>
                <a:cs typeface="Arial" pitchFamily="34" charset="0"/>
              </a:rPr>
              <a:t>Teacher’s Assistant: </a:t>
            </a:r>
            <a:r>
              <a:rPr lang="en-US" sz="1800" dirty="0" smtClean="0">
                <a:latin typeface="Arial" pitchFamily="34" charset="0"/>
                <a:cs typeface="Arial" pitchFamily="34" charset="0"/>
              </a:rPr>
              <a:t>organizing, filing, 	running errands to the best of your 	ability.</a:t>
            </a:r>
          </a:p>
          <a:p>
            <a:pPr>
              <a:buFont typeface="Wingdings" pitchFamily="2" charset="2"/>
              <a:buChar char="Ø"/>
            </a:pPr>
            <a:r>
              <a:rPr lang="en-US" sz="1800" dirty="0" smtClean="0">
                <a:latin typeface="Arial" pitchFamily="34" charset="0"/>
                <a:cs typeface="Arial" pitchFamily="34" charset="0"/>
              </a:rPr>
              <a:t>	</a:t>
            </a:r>
            <a:r>
              <a:rPr lang="en-US" sz="1800" b="1" dirty="0" smtClean="0">
                <a:solidFill>
                  <a:srgbClr val="FF0000"/>
                </a:solidFill>
                <a:latin typeface="Arial" pitchFamily="34" charset="0"/>
                <a:cs typeface="Arial" pitchFamily="34" charset="0"/>
              </a:rPr>
              <a:t>Library Assistant: </a:t>
            </a:r>
            <a:r>
              <a:rPr lang="en-US" sz="1800" dirty="0" smtClean="0">
                <a:latin typeface="Arial" pitchFamily="34" charset="0"/>
                <a:cs typeface="Arial" pitchFamily="34" charset="0"/>
              </a:rPr>
              <a:t>checking in/out and 	shelving books.</a:t>
            </a:r>
          </a:p>
          <a:p>
            <a:pPr marL="914400" indent="-914400">
              <a:buFont typeface="Wingdings" pitchFamily="2" charset="2"/>
              <a:buChar char="Ø"/>
            </a:pPr>
            <a:r>
              <a:rPr lang="en-US" sz="1800" b="1" dirty="0" smtClean="0">
                <a:solidFill>
                  <a:srgbClr val="FF0000"/>
                </a:solidFill>
                <a:latin typeface="Arial" pitchFamily="34" charset="0"/>
                <a:cs typeface="Arial" pitchFamily="34" charset="0"/>
              </a:rPr>
              <a:t>Peer Tutors: </a:t>
            </a:r>
            <a:r>
              <a:rPr lang="en-US" sz="1800" dirty="0" smtClean="0">
                <a:latin typeface="Arial" pitchFamily="34" charset="0"/>
                <a:cs typeface="Arial" pitchFamily="34" charset="0"/>
              </a:rPr>
              <a:t>working closely and collaboratively with students who need extra support in 	math and reading. </a:t>
            </a:r>
          </a:p>
          <a:p>
            <a:pPr>
              <a:buFont typeface="Wingdings" pitchFamily="2" charset="2"/>
              <a:buChar char="Ø"/>
            </a:pPr>
            <a:endParaRPr lang="en-US" sz="1800" dirty="0" smtClean="0">
              <a:latin typeface="Arial" pitchFamily="34" charset="0"/>
              <a:cs typeface="Arial" pitchFamily="34" charset="0"/>
            </a:endParaRPr>
          </a:p>
          <a:p>
            <a:pPr marL="514350" indent="-514350">
              <a:buNone/>
            </a:pPr>
            <a:endParaRPr lang="en-US" dirty="0" smtClean="0">
              <a:latin typeface="Arial" pitchFamily="34" charset="0"/>
              <a:cs typeface="Arial" pitchFamily="34" charset="0"/>
            </a:endParaRPr>
          </a:p>
          <a:p>
            <a:pPr>
              <a:buNone/>
            </a:pPr>
            <a:r>
              <a:rPr lang="en-US" sz="1800" dirty="0" smtClean="0">
                <a:latin typeface="Arial" pitchFamily="34" charset="0"/>
                <a:cs typeface="Arial" pitchFamily="34" charset="0"/>
              </a:rPr>
              <a:t>	</a:t>
            </a:r>
          </a:p>
          <a:p>
            <a:pPr>
              <a:buNone/>
            </a:pP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r>
              <a:rPr lang="en-US" sz="1600" dirty="0" smtClean="0">
                <a:solidFill>
                  <a:srgbClr val="7030A0"/>
                </a:solidFill>
              </a:rPr>
              <a:t>Display heading in bold 20 point Arial.</a:t>
            </a:r>
          </a:p>
          <a:p>
            <a:r>
              <a:rPr lang="en-US" sz="1600" dirty="0" smtClean="0">
                <a:solidFill>
                  <a:srgbClr val="7030A0"/>
                </a:solidFill>
              </a:rPr>
              <a:t>Display instructions in 15 point Arial (black). And important, key information in red color where indicated. </a:t>
            </a:r>
          </a:p>
          <a:p>
            <a:r>
              <a:rPr lang="en-US" sz="1600" dirty="0" smtClean="0">
                <a:solidFill>
                  <a:srgbClr val="7030A0"/>
                </a:solidFill>
              </a:rPr>
              <a:t>Every bullet should appear on mouse click. </a:t>
            </a:r>
          </a:p>
          <a:p>
            <a:endParaRPr lang="en-US" sz="1600" dirty="0" smtClean="0">
              <a:solidFill>
                <a:srgbClr val="7030A0"/>
              </a:solidFill>
            </a:endParaRPr>
          </a:p>
          <a:p>
            <a:r>
              <a:rPr lang="en-US" sz="1600" dirty="0" smtClean="0">
                <a:solidFill>
                  <a:srgbClr val="7030A0"/>
                </a:solidFill>
              </a:rPr>
              <a:t>Exit to board E1.</a:t>
            </a:r>
          </a:p>
          <a:p>
            <a:r>
              <a:rPr lang="en-US" sz="1600" dirty="0" smtClean="0">
                <a:solidFill>
                  <a:srgbClr val="7030A0"/>
                </a:solidFill>
              </a:rPr>
              <a:t>Menu to board T3. </a:t>
            </a:r>
          </a:p>
          <a:p>
            <a:r>
              <a:rPr lang="en-US" sz="1600" dirty="0" smtClean="0">
                <a:solidFill>
                  <a:srgbClr val="7030A0"/>
                </a:solidFill>
              </a:rPr>
              <a:t>Help to board D2. </a:t>
            </a:r>
          </a:p>
          <a:p>
            <a:r>
              <a:rPr lang="en-US" sz="1600" dirty="0" smtClean="0">
                <a:solidFill>
                  <a:srgbClr val="7030A0"/>
                </a:solidFill>
              </a:rPr>
              <a:t>Home to board T1.</a:t>
            </a:r>
          </a:p>
          <a:p>
            <a:r>
              <a:rPr lang="en-US" sz="1600" dirty="0" smtClean="0">
                <a:solidFill>
                  <a:srgbClr val="7030A0"/>
                </a:solidFill>
              </a:rPr>
              <a:t>Back to board T3.</a:t>
            </a:r>
          </a:p>
          <a:p>
            <a:r>
              <a:rPr lang="en-US" sz="1600" dirty="0" smtClean="0">
                <a:solidFill>
                  <a:srgbClr val="7030A0"/>
                </a:solidFill>
              </a:rPr>
              <a:t>Next to board P2.</a:t>
            </a:r>
          </a:p>
          <a:p>
            <a:pPr>
              <a:buNone/>
            </a:pPr>
            <a:endParaRPr lang="en-US" sz="1600" dirty="0" smtClean="0">
              <a:solidFill>
                <a:srgbClr val="7030A0"/>
              </a:solidFill>
            </a:endParaRPr>
          </a:p>
          <a:p>
            <a:endParaRPr lang="en-US" sz="1400" dirty="0" smtClean="0">
              <a:solidFill>
                <a:schemeClr val="tx1"/>
              </a:solidFill>
              <a:latin typeface="+mj-lt"/>
            </a:endParaRPr>
          </a:p>
          <a:p>
            <a:endParaRPr lang="en-US" sz="1400" dirty="0" smtClean="0"/>
          </a:p>
          <a:p>
            <a:endParaRPr lang="en-US" dirty="0"/>
          </a:p>
        </p:txBody>
      </p:sp>
      <p:sp>
        <p:nvSpPr>
          <p:cNvPr id="6" name="Rounded Rectangle 5"/>
          <p:cNvSpPr/>
          <p:nvPr/>
        </p:nvSpPr>
        <p:spPr>
          <a:xfrm>
            <a:off x="228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Exit</a:t>
            </a:r>
            <a:endParaRPr lang="en-US" dirty="0">
              <a:solidFill>
                <a:schemeClr val="tx1"/>
              </a:solidFill>
            </a:endParaRPr>
          </a:p>
        </p:txBody>
      </p:sp>
      <p:sp>
        <p:nvSpPr>
          <p:cNvPr id="7" name="Rounded Rectangle 6"/>
          <p:cNvSpPr/>
          <p:nvPr/>
        </p:nvSpPr>
        <p:spPr>
          <a:xfrm>
            <a:off x="12192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sym typeface="Webdings"/>
            </a:endParaRPr>
          </a:p>
          <a:p>
            <a:pPr algn="ctr"/>
            <a:r>
              <a:rPr lang="en-US" dirty="0" smtClean="0">
                <a:solidFill>
                  <a:schemeClr val="tx1"/>
                </a:solidFill>
              </a:rPr>
              <a:t>Menu</a:t>
            </a:r>
            <a:endParaRPr lang="en-US" dirty="0">
              <a:solidFill>
                <a:schemeClr val="tx1"/>
              </a:solidFill>
            </a:endParaRPr>
          </a:p>
        </p:txBody>
      </p:sp>
      <p:sp>
        <p:nvSpPr>
          <p:cNvPr id="8" name="Rounded Rectangle 7"/>
          <p:cNvSpPr/>
          <p:nvPr/>
        </p:nvSpPr>
        <p:spPr>
          <a:xfrm>
            <a:off x="2133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Home</a:t>
            </a:r>
            <a:endParaRPr lang="en-US" dirty="0">
              <a:solidFill>
                <a:schemeClr val="tx1"/>
              </a:solidFill>
            </a:endParaRPr>
          </a:p>
        </p:txBody>
      </p:sp>
      <p:sp>
        <p:nvSpPr>
          <p:cNvPr id="10" name="Rounded Rectangle 9"/>
          <p:cNvSpPr/>
          <p:nvPr/>
        </p:nvSpPr>
        <p:spPr>
          <a:xfrm>
            <a:off x="30480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Back</a:t>
            </a:r>
            <a:endParaRPr lang="en-US" dirty="0">
              <a:solidFill>
                <a:schemeClr val="tx1"/>
              </a:solidFill>
            </a:endParaRPr>
          </a:p>
        </p:txBody>
      </p:sp>
      <p:sp>
        <p:nvSpPr>
          <p:cNvPr id="11" name="Rounded Rectangle 10"/>
          <p:cNvSpPr/>
          <p:nvPr/>
        </p:nvSpPr>
        <p:spPr>
          <a:xfrm>
            <a:off x="3973689" y="5957711"/>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r>
              <a:rPr lang="en-US" dirty="0" smtClean="0">
                <a:solidFill>
                  <a:schemeClr val="tx1"/>
                </a:solidFill>
              </a:rPr>
              <a:t> </a:t>
            </a:r>
          </a:p>
          <a:p>
            <a:pPr algn="ctr"/>
            <a:r>
              <a:rPr lang="en-US" dirty="0" smtClean="0">
                <a:solidFill>
                  <a:schemeClr val="tx1"/>
                </a:solidFill>
              </a:rPr>
              <a:t>Next</a:t>
            </a:r>
            <a:endParaRPr lang="en-US" dirty="0">
              <a:solidFill>
                <a:schemeClr val="tx1"/>
              </a:solidFill>
            </a:endParaRPr>
          </a:p>
        </p:txBody>
      </p:sp>
      <p:sp>
        <p:nvSpPr>
          <p:cNvPr id="12" name="Rounded Rectangle 11"/>
          <p:cNvSpPr/>
          <p:nvPr/>
        </p:nvSpPr>
        <p:spPr>
          <a:xfrm>
            <a:off x="4114800" y="16002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Help</a:t>
            </a:r>
            <a:endParaRPr lang="en-US" dirty="0">
              <a:solidFill>
                <a:schemeClr val="tx1"/>
              </a:solidFill>
            </a:endParaRPr>
          </a:p>
        </p:txBody>
      </p:sp>
      <p:sp>
        <p:nvSpPr>
          <p:cNvPr id="18" name="Vertical Scroll 17"/>
          <p:cNvSpPr/>
          <p:nvPr/>
        </p:nvSpPr>
        <p:spPr>
          <a:xfrm>
            <a:off x="1524000" y="5943600"/>
            <a:ext cx="381000" cy="304800"/>
          </a:xfrm>
          <a:prstGeom prst="verticalScroll">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P2</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228600" y="1600200"/>
            <a:ext cx="4876800" cy="495300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buNone/>
            </a:pPr>
            <a:r>
              <a:rPr lang="en-US" sz="2000" b="1" dirty="0" smtClean="0">
                <a:latin typeface="Arial" pitchFamily="34" charset="0"/>
                <a:cs typeface="Arial" pitchFamily="34" charset="0"/>
              </a:rPr>
              <a:t>Job Description &amp; Expectations</a:t>
            </a:r>
          </a:p>
          <a:p>
            <a:pPr marL="0" indent="0"/>
            <a:endParaRPr lang="en-US" sz="1400" dirty="0" smtClean="0">
              <a:latin typeface="Arial" pitchFamily="34" charset="0"/>
              <a:cs typeface="Arial" pitchFamily="34" charset="0"/>
            </a:endParaRPr>
          </a:p>
          <a:p>
            <a:pPr marL="0" indent="0"/>
            <a:endParaRPr lang="en-US" sz="1400" dirty="0" smtClean="0">
              <a:latin typeface="Arial" pitchFamily="34" charset="0"/>
              <a:cs typeface="Arial" pitchFamily="34" charset="0"/>
            </a:endParaRPr>
          </a:p>
          <a:p>
            <a:pPr marL="0" indent="0"/>
            <a:endParaRPr lang="en-US" sz="1400" dirty="0" smtClean="0">
              <a:latin typeface="Arial" pitchFamily="34" charset="0"/>
              <a:cs typeface="Arial" pitchFamily="34" charset="0"/>
            </a:endParaRPr>
          </a:p>
          <a:p>
            <a:pPr marL="0" indent="0"/>
            <a:endParaRPr lang="en-US" sz="1400" dirty="0" smtClean="0">
              <a:latin typeface="Arial" pitchFamily="34" charset="0"/>
              <a:cs typeface="Arial" pitchFamily="34" charset="0"/>
            </a:endParaRPr>
          </a:p>
          <a:p>
            <a:pPr marL="0" indent="0"/>
            <a:endParaRPr lang="en-US" sz="1400" dirty="0" smtClean="0">
              <a:latin typeface="Arial" pitchFamily="34" charset="0"/>
              <a:cs typeface="Arial" pitchFamily="34" charset="0"/>
            </a:endParaRPr>
          </a:p>
          <a:p>
            <a:pPr marL="0" indent="0"/>
            <a:endParaRPr lang="en-US" sz="1400" dirty="0" smtClean="0">
              <a:latin typeface="Arial" pitchFamily="34" charset="0"/>
              <a:cs typeface="Arial" pitchFamily="34" charset="0"/>
            </a:endParaRPr>
          </a:p>
          <a:p>
            <a:pPr marL="0" indent="0"/>
            <a:r>
              <a:rPr lang="en-US" sz="1400" dirty="0" smtClean="0">
                <a:latin typeface="Arial" pitchFamily="34" charset="0"/>
                <a:cs typeface="Arial" pitchFamily="34" charset="0"/>
              </a:rPr>
              <a:t>Report to your teacher </a:t>
            </a:r>
            <a:r>
              <a:rPr lang="en-US" sz="1400" dirty="0" smtClean="0">
                <a:solidFill>
                  <a:srgbClr val="FF0000"/>
                </a:solidFill>
                <a:latin typeface="Arial" pitchFamily="34" charset="0"/>
                <a:cs typeface="Arial" pitchFamily="34" charset="0"/>
              </a:rPr>
              <a:t>on time </a:t>
            </a:r>
            <a:r>
              <a:rPr lang="en-US" sz="1400" dirty="0" smtClean="0">
                <a:latin typeface="Arial" pitchFamily="34" charset="0"/>
                <a:cs typeface="Arial" pitchFamily="34" charset="0"/>
              </a:rPr>
              <a:t>everyday.</a:t>
            </a:r>
          </a:p>
          <a:p>
            <a:pPr marL="57150" indent="-57150"/>
            <a:r>
              <a:rPr lang="en-US" sz="1400" dirty="0" smtClean="0">
                <a:latin typeface="Arial" pitchFamily="34" charset="0"/>
                <a:cs typeface="Arial" pitchFamily="34" charset="0"/>
              </a:rPr>
              <a:t>Run errands regularly and </a:t>
            </a:r>
            <a:r>
              <a:rPr lang="en-US" sz="1400" dirty="0" smtClean="0">
                <a:solidFill>
                  <a:srgbClr val="FF0000"/>
                </a:solidFill>
                <a:latin typeface="Arial" pitchFamily="34" charset="0"/>
                <a:cs typeface="Arial" pitchFamily="34" charset="0"/>
              </a:rPr>
              <a:t>swiftly.</a:t>
            </a:r>
          </a:p>
          <a:p>
            <a:pPr marL="0" indent="0"/>
            <a:r>
              <a:rPr lang="en-US" sz="1400" dirty="0" smtClean="0">
                <a:latin typeface="Arial" pitchFamily="34" charset="0"/>
                <a:cs typeface="Arial" pitchFamily="34" charset="0"/>
              </a:rPr>
              <a:t> </a:t>
            </a:r>
            <a:r>
              <a:rPr lang="en-US" sz="1400" dirty="0" smtClean="0">
                <a:solidFill>
                  <a:srgbClr val="FF0000"/>
                </a:solidFill>
                <a:latin typeface="Arial" pitchFamily="34" charset="0"/>
                <a:cs typeface="Arial" pitchFamily="34" charset="0"/>
              </a:rPr>
              <a:t>Efficiently </a:t>
            </a:r>
            <a:r>
              <a:rPr lang="en-US" sz="1400" dirty="0" smtClean="0">
                <a:latin typeface="Arial" pitchFamily="34" charset="0"/>
                <a:cs typeface="Arial" pitchFamily="34" charset="0"/>
              </a:rPr>
              <a:t>complete clerical tasks such as count, staple, collate etc.</a:t>
            </a:r>
          </a:p>
          <a:p>
            <a:pPr marL="0" indent="0"/>
            <a:r>
              <a:rPr lang="en-US" sz="1400" dirty="0" smtClean="0">
                <a:solidFill>
                  <a:srgbClr val="FF0000"/>
                </a:solidFill>
                <a:latin typeface="Arial" pitchFamily="34" charset="0"/>
                <a:cs typeface="Arial" pitchFamily="34" charset="0"/>
              </a:rPr>
              <a:t> Resourcefully </a:t>
            </a:r>
            <a:r>
              <a:rPr lang="en-US" sz="1400" dirty="0" smtClean="0">
                <a:solidFill>
                  <a:schemeClr val="tx1"/>
                </a:solidFill>
                <a:latin typeface="Arial" pitchFamily="34" charset="0"/>
                <a:cs typeface="Arial" pitchFamily="34" charset="0"/>
              </a:rPr>
              <a:t>assist </a:t>
            </a:r>
            <a:r>
              <a:rPr lang="en-US" sz="1400" dirty="0" smtClean="0">
                <a:latin typeface="Arial" pitchFamily="34" charset="0"/>
                <a:cs typeface="Arial" pitchFamily="34" charset="0"/>
              </a:rPr>
              <a:t>new students by conducting an orientation and campus tour. </a:t>
            </a:r>
          </a:p>
          <a:p>
            <a:pPr marL="0" indent="0"/>
            <a:r>
              <a:rPr lang="en-US" sz="1400" dirty="0" smtClean="0">
                <a:latin typeface="Arial" pitchFamily="34" charset="0"/>
                <a:cs typeface="Arial" pitchFamily="34" charset="0"/>
              </a:rPr>
              <a:t>Create </a:t>
            </a:r>
            <a:r>
              <a:rPr lang="en-US" sz="1400" dirty="0" smtClean="0">
                <a:solidFill>
                  <a:srgbClr val="FF0000"/>
                </a:solidFill>
                <a:latin typeface="Arial" pitchFamily="34" charset="0"/>
                <a:cs typeface="Arial" pitchFamily="34" charset="0"/>
              </a:rPr>
              <a:t>dynamic</a:t>
            </a:r>
            <a:r>
              <a:rPr lang="en-US" sz="1400" dirty="0" smtClean="0">
                <a:latin typeface="Arial" pitchFamily="34" charset="0"/>
                <a:cs typeface="Arial" pitchFamily="34" charset="0"/>
              </a:rPr>
              <a:t> and </a:t>
            </a:r>
            <a:r>
              <a:rPr lang="en-US" sz="1400" dirty="0" smtClean="0">
                <a:solidFill>
                  <a:srgbClr val="FF0000"/>
                </a:solidFill>
                <a:latin typeface="Arial" pitchFamily="34" charset="0"/>
                <a:cs typeface="Arial" pitchFamily="34" charset="0"/>
              </a:rPr>
              <a:t>analytical</a:t>
            </a:r>
            <a:r>
              <a:rPr lang="en-US" sz="1400" dirty="0" smtClean="0">
                <a:latin typeface="Arial" pitchFamily="34" charset="0"/>
                <a:cs typeface="Arial" pitchFamily="34" charset="0"/>
              </a:rPr>
              <a:t> multi-media presentations when required.</a:t>
            </a:r>
          </a:p>
          <a:p>
            <a:pPr marL="0" indent="0"/>
            <a:r>
              <a:rPr lang="en-US" sz="1400" dirty="0" smtClean="0">
                <a:latin typeface="Arial" pitchFamily="34" charset="0"/>
                <a:cs typeface="Arial" pitchFamily="34" charset="0"/>
              </a:rPr>
              <a:t>Display </a:t>
            </a:r>
            <a:r>
              <a:rPr lang="en-US" sz="1400" dirty="0" smtClean="0">
                <a:solidFill>
                  <a:srgbClr val="FF0000"/>
                </a:solidFill>
                <a:latin typeface="Arial" pitchFamily="34" charset="0"/>
                <a:cs typeface="Arial" pitchFamily="34" charset="0"/>
              </a:rPr>
              <a:t>exemplary </a:t>
            </a:r>
            <a:r>
              <a:rPr lang="en-US" sz="1400" dirty="0" smtClean="0">
                <a:latin typeface="Arial" pitchFamily="34" charset="0"/>
                <a:cs typeface="Arial" pitchFamily="34" charset="0"/>
              </a:rPr>
              <a:t>behavior at all times. </a:t>
            </a:r>
          </a:p>
          <a:p>
            <a:pPr marL="0" indent="0"/>
            <a:r>
              <a:rPr lang="en-US" sz="1400" dirty="0" smtClean="0">
                <a:solidFill>
                  <a:srgbClr val="FF0000"/>
                </a:solidFill>
                <a:latin typeface="Arial" pitchFamily="34" charset="0"/>
                <a:cs typeface="Arial" pitchFamily="34" charset="0"/>
              </a:rPr>
              <a:t>Request </a:t>
            </a:r>
            <a:r>
              <a:rPr lang="en-US" sz="1400" dirty="0" smtClean="0">
                <a:latin typeface="Arial" pitchFamily="34" charset="0"/>
                <a:cs typeface="Arial" pitchFamily="34" charset="0"/>
              </a:rPr>
              <a:t>help as soon as you experience academic or social challenges. </a:t>
            </a:r>
          </a:p>
          <a:p>
            <a:pPr marL="0" indent="0"/>
            <a:r>
              <a:rPr lang="en-US" sz="1400" dirty="0" smtClean="0">
                <a:latin typeface="Arial" pitchFamily="34" charset="0"/>
                <a:cs typeface="Arial" pitchFamily="34" charset="0"/>
              </a:rPr>
              <a:t> </a:t>
            </a:r>
            <a:r>
              <a:rPr lang="en-US" sz="1400" dirty="0" smtClean="0">
                <a:solidFill>
                  <a:srgbClr val="FF0000"/>
                </a:solidFill>
                <a:latin typeface="Arial" pitchFamily="34" charset="0"/>
                <a:cs typeface="Arial" pitchFamily="34" charset="0"/>
              </a:rPr>
              <a:t>Methodically</a:t>
            </a:r>
            <a:r>
              <a:rPr lang="en-US" sz="1400" dirty="0" smtClean="0">
                <a:latin typeface="Arial" pitchFamily="34" charset="0"/>
                <a:cs typeface="Arial" pitchFamily="34" charset="0"/>
              </a:rPr>
              <a:t> read leadership articles as assigned and post monthly responses to an online discussion board (parent permission required to set up email account and “moodle” access).</a:t>
            </a:r>
          </a:p>
          <a:p>
            <a:pPr marL="0" indent="0"/>
            <a:r>
              <a:rPr lang="en-US" sz="1400" dirty="0" smtClean="0">
                <a:latin typeface="Arial" pitchFamily="34" charset="0"/>
                <a:cs typeface="Arial" pitchFamily="34" charset="0"/>
              </a:rPr>
              <a:t>Complete a </a:t>
            </a:r>
            <a:r>
              <a:rPr lang="en-US" sz="1400" dirty="0" smtClean="0">
                <a:solidFill>
                  <a:srgbClr val="FF0000"/>
                </a:solidFill>
                <a:latin typeface="Arial" pitchFamily="34" charset="0"/>
                <a:cs typeface="Arial" pitchFamily="34" charset="0"/>
              </a:rPr>
              <a:t>meticulously</a:t>
            </a:r>
            <a:r>
              <a:rPr lang="en-US" sz="1400" dirty="0" smtClean="0">
                <a:latin typeface="Arial" pitchFamily="34" charset="0"/>
                <a:cs typeface="Arial" pitchFamily="34" charset="0"/>
              </a:rPr>
              <a:t> thought-out mandatory service-learning project (details will be provided to you in the third category of this tutorial). </a:t>
            </a:r>
          </a:p>
          <a:p>
            <a:pPr>
              <a:buNone/>
            </a:pPr>
            <a:endParaRPr lang="en-US" sz="1800" dirty="0" smtClean="0">
              <a:latin typeface="Arial" pitchFamily="34" charset="0"/>
              <a:cs typeface="Arial" pitchFamily="34" charset="0"/>
            </a:endParaRPr>
          </a:p>
          <a:p>
            <a:pPr marL="514350" indent="-514350">
              <a:buNone/>
            </a:pPr>
            <a:endParaRPr lang="en-US" dirty="0" smtClean="0">
              <a:latin typeface="Arial" pitchFamily="34" charset="0"/>
              <a:cs typeface="Arial" pitchFamily="34" charset="0"/>
            </a:endParaRPr>
          </a:p>
          <a:p>
            <a:pPr>
              <a:buNone/>
            </a:pPr>
            <a:r>
              <a:rPr lang="en-US" sz="1800" dirty="0" smtClean="0">
                <a:latin typeface="Arial" pitchFamily="34" charset="0"/>
                <a:cs typeface="Arial" pitchFamily="34" charset="0"/>
              </a:rPr>
              <a:t>	</a:t>
            </a:r>
          </a:p>
          <a:p>
            <a:pPr>
              <a:buNone/>
            </a:pP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r>
              <a:rPr lang="en-US" sz="1600" dirty="0" smtClean="0">
                <a:solidFill>
                  <a:srgbClr val="7030A0"/>
                </a:solidFill>
              </a:rPr>
              <a:t>Display heading in bold </a:t>
            </a:r>
            <a:r>
              <a:rPr lang="en-US" sz="1600" dirty="0" smtClean="0">
                <a:solidFill>
                  <a:srgbClr val="7030A0"/>
                </a:solidFill>
              </a:rPr>
              <a:t>20</a:t>
            </a:r>
            <a:r>
              <a:rPr lang="en-US" sz="1600" dirty="0" smtClean="0">
                <a:solidFill>
                  <a:srgbClr val="7030A0"/>
                </a:solidFill>
              </a:rPr>
              <a:t> </a:t>
            </a:r>
            <a:r>
              <a:rPr lang="en-US" sz="1600" dirty="0" smtClean="0">
                <a:solidFill>
                  <a:srgbClr val="7030A0"/>
                </a:solidFill>
              </a:rPr>
              <a:t>point Arial.</a:t>
            </a:r>
          </a:p>
          <a:p>
            <a:endParaRPr lang="en-US" sz="1600" dirty="0" smtClean="0">
              <a:solidFill>
                <a:srgbClr val="7030A0"/>
              </a:solidFill>
            </a:endParaRPr>
          </a:p>
          <a:p>
            <a:r>
              <a:rPr lang="en-US" sz="1600" dirty="0" smtClean="0">
                <a:solidFill>
                  <a:srgbClr val="7030A0"/>
                </a:solidFill>
              </a:rPr>
              <a:t>Display </a:t>
            </a:r>
            <a:r>
              <a:rPr lang="en-US" sz="1600" dirty="0" smtClean="0">
                <a:solidFill>
                  <a:srgbClr val="7030A0"/>
                </a:solidFill>
              </a:rPr>
              <a:t>instructions in </a:t>
            </a:r>
            <a:r>
              <a:rPr lang="en-US" sz="1600" dirty="0" smtClean="0">
                <a:solidFill>
                  <a:srgbClr val="7030A0"/>
                </a:solidFill>
              </a:rPr>
              <a:t>14 </a:t>
            </a:r>
            <a:r>
              <a:rPr lang="en-US" sz="1600" dirty="0" smtClean="0">
                <a:solidFill>
                  <a:srgbClr val="7030A0"/>
                </a:solidFill>
              </a:rPr>
              <a:t>point Arial (black). And important, key information in red color where indicated. </a:t>
            </a:r>
          </a:p>
          <a:p>
            <a:endParaRPr lang="en-US" sz="1600" dirty="0" smtClean="0">
              <a:solidFill>
                <a:srgbClr val="7030A0"/>
              </a:solidFill>
            </a:endParaRPr>
          </a:p>
          <a:p>
            <a:r>
              <a:rPr lang="en-US" sz="1600" dirty="0" smtClean="0">
                <a:solidFill>
                  <a:srgbClr val="7030A0"/>
                </a:solidFill>
              </a:rPr>
              <a:t>Every </a:t>
            </a:r>
            <a:r>
              <a:rPr lang="en-US" sz="1600" dirty="0" smtClean="0">
                <a:solidFill>
                  <a:srgbClr val="7030A0"/>
                </a:solidFill>
              </a:rPr>
              <a:t>bullet should appear on mouse click. </a:t>
            </a:r>
          </a:p>
          <a:p>
            <a:endParaRPr lang="en-US" sz="1600" dirty="0" smtClean="0">
              <a:solidFill>
                <a:srgbClr val="7030A0"/>
              </a:solidFill>
            </a:endParaRPr>
          </a:p>
          <a:p>
            <a:r>
              <a:rPr lang="en-US" sz="1600" dirty="0" smtClean="0">
                <a:solidFill>
                  <a:srgbClr val="7030A0"/>
                </a:solidFill>
              </a:rPr>
              <a:t>Exit </a:t>
            </a:r>
            <a:r>
              <a:rPr lang="en-US" sz="1600" dirty="0" smtClean="0">
                <a:solidFill>
                  <a:srgbClr val="7030A0"/>
                </a:solidFill>
              </a:rPr>
              <a:t>to board E1.</a:t>
            </a:r>
          </a:p>
          <a:p>
            <a:r>
              <a:rPr lang="en-US" sz="1600" dirty="0" smtClean="0">
                <a:solidFill>
                  <a:srgbClr val="7030A0"/>
                </a:solidFill>
              </a:rPr>
              <a:t>Menu to board T3. </a:t>
            </a:r>
          </a:p>
          <a:p>
            <a:r>
              <a:rPr lang="en-US" sz="1600" dirty="0" smtClean="0">
                <a:solidFill>
                  <a:srgbClr val="7030A0"/>
                </a:solidFill>
              </a:rPr>
              <a:t>Help to board D2. </a:t>
            </a:r>
          </a:p>
          <a:p>
            <a:r>
              <a:rPr lang="en-US" sz="1600" dirty="0" smtClean="0">
                <a:solidFill>
                  <a:srgbClr val="7030A0"/>
                </a:solidFill>
              </a:rPr>
              <a:t>Home to board T1.</a:t>
            </a:r>
          </a:p>
          <a:p>
            <a:r>
              <a:rPr lang="en-US" sz="1600" dirty="0" smtClean="0">
                <a:solidFill>
                  <a:srgbClr val="7030A0"/>
                </a:solidFill>
              </a:rPr>
              <a:t>Back to board P1.</a:t>
            </a:r>
          </a:p>
          <a:p>
            <a:r>
              <a:rPr lang="en-US" sz="1600" dirty="0" smtClean="0">
                <a:solidFill>
                  <a:srgbClr val="7030A0"/>
                </a:solidFill>
              </a:rPr>
              <a:t>Next to board P3.</a:t>
            </a:r>
          </a:p>
          <a:p>
            <a:pPr>
              <a:buNone/>
            </a:pPr>
            <a:endParaRPr lang="en-US" sz="1600" dirty="0" smtClean="0">
              <a:solidFill>
                <a:srgbClr val="7030A0"/>
              </a:solidFill>
            </a:endParaRPr>
          </a:p>
          <a:p>
            <a:endParaRPr lang="en-US" sz="1200" dirty="0" smtClean="0">
              <a:solidFill>
                <a:schemeClr val="tx1"/>
              </a:solidFill>
              <a:latin typeface="+mj-lt"/>
            </a:endParaRPr>
          </a:p>
          <a:p>
            <a:endParaRPr lang="en-US" sz="1200" dirty="0" smtClean="0"/>
          </a:p>
          <a:p>
            <a:endParaRPr lang="en-US" dirty="0"/>
          </a:p>
        </p:txBody>
      </p:sp>
      <p:sp>
        <p:nvSpPr>
          <p:cNvPr id="6" name="Rounded Rectangle 5"/>
          <p:cNvSpPr/>
          <p:nvPr/>
        </p:nvSpPr>
        <p:spPr>
          <a:xfrm>
            <a:off x="228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Exit</a:t>
            </a:r>
            <a:endParaRPr lang="en-US" dirty="0">
              <a:solidFill>
                <a:schemeClr val="tx1"/>
              </a:solidFill>
            </a:endParaRPr>
          </a:p>
        </p:txBody>
      </p:sp>
      <p:sp>
        <p:nvSpPr>
          <p:cNvPr id="7" name="Rounded Rectangle 6"/>
          <p:cNvSpPr/>
          <p:nvPr/>
        </p:nvSpPr>
        <p:spPr>
          <a:xfrm>
            <a:off x="12192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sym typeface="Webdings"/>
            </a:endParaRPr>
          </a:p>
          <a:p>
            <a:pPr algn="ctr"/>
            <a:r>
              <a:rPr lang="en-US" dirty="0" smtClean="0">
                <a:solidFill>
                  <a:schemeClr val="tx1"/>
                </a:solidFill>
              </a:rPr>
              <a:t>Menu</a:t>
            </a:r>
            <a:endParaRPr lang="en-US" dirty="0">
              <a:solidFill>
                <a:schemeClr val="tx1"/>
              </a:solidFill>
            </a:endParaRPr>
          </a:p>
        </p:txBody>
      </p:sp>
      <p:sp>
        <p:nvSpPr>
          <p:cNvPr id="8" name="Rounded Rectangle 7"/>
          <p:cNvSpPr/>
          <p:nvPr/>
        </p:nvSpPr>
        <p:spPr>
          <a:xfrm>
            <a:off x="2133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Home</a:t>
            </a:r>
            <a:endParaRPr lang="en-US" dirty="0">
              <a:solidFill>
                <a:schemeClr val="tx1"/>
              </a:solidFill>
            </a:endParaRPr>
          </a:p>
        </p:txBody>
      </p:sp>
      <p:sp>
        <p:nvSpPr>
          <p:cNvPr id="10" name="Rounded Rectangle 9"/>
          <p:cNvSpPr/>
          <p:nvPr/>
        </p:nvSpPr>
        <p:spPr>
          <a:xfrm>
            <a:off x="30480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Back</a:t>
            </a:r>
            <a:endParaRPr lang="en-US" dirty="0">
              <a:solidFill>
                <a:schemeClr val="tx1"/>
              </a:solidFill>
            </a:endParaRPr>
          </a:p>
        </p:txBody>
      </p:sp>
      <p:sp>
        <p:nvSpPr>
          <p:cNvPr id="11" name="Rounded Rectangle 10"/>
          <p:cNvSpPr/>
          <p:nvPr/>
        </p:nvSpPr>
        <p:spPr>
          <a:xfrm>
            <a:off x="3973689" y="5957711"/>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r>
              <a:rPr lang="en-US" dirty="0" smtClean="0">
                <a:solidFill>
                  <a:schemeClr val="tx1"/>
                </a:solidFill>
              </a:rPr>
              <a:t> </a:t>
            </a:r>
          </a:p>
          <a:p>
            <a:pPr algn="ctr"/>
            <a:r>
              <a:rPr lang="en-US" dirty="0" smtClean="0">
                <a:solidFill>
                  <a:schemeClr val="tx1"/>
                </a:solidFill>
              </a:rPr>
              <a:t>Next</a:t>
            </a:r>
            <a:endParaRPr lang="en-US" dirty="0">
              <a:solidFill>
                <a:schemeClr val="tx1"/>
              </a:solidFill>
            </a:endParaRPr>
          </a:p>
        </p:txBody>
      </p:sp>
      <p:sp>
        <p:nvSpPr>
          <p:cNvPr id="12" name="Rounded Rectangle 11"/>
          <p:cNvSpPr/>
          <p:nvPr/>
        </p:nvSpPr>
        <p:spPr>
          <a:xfrm>
            <a:off x="4191000" y="1752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Help</a:t>
            </a:r>
            <a:endParaRPr lang="en-US" dirty="0">
              <a:solidFill>
                <a:schemeClr val="tx1"/>
              </a:solidFill>
            </a:endParaRPr>
          </a:p>
        </p:txBody>
      </p:sp>
      <p:sp>
        <p:nvSpPr>
          <p:cNvPr id="18" name="Vertical Scroll 17"/>
          <p:cNvSpPr/>
          <p:nvPr/>
        </p:nvSpPr>
        <p:spPr>
          <a:xfrm>
            <a:off x="1524000" y="5943600"/>
            <a:ext cx="381000" cy="304800"/>
          </a:xfrm>
          <a:prstGeom prst="verticalScroll">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C:\Users\sangeeta\AppData\Local\Microsoft\Windows\Temporary Internet Files\Content.IE5\JK2QRF3Q\MPj04393190000[1].jpg"/>
          <p:cNvPicPr/>
          <p:nvPr/>
        </p:nvPicPr>
        <p:blipFill>
          <a:blip r:embed="rId2" cstate="print"/>
          <a:srcRect/>
          <a:stretch>
            <a:fillRect/>
          </a:stretch>
        </p:blipFill>
        <p:spPr bwMode="auto">
          <a:xfrm>
            <a:off x="3124200" y="1828800"/>
            <a:ext cx="990600" cy="1143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P3</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228600" y="1524000"/>
            <a:ext cx="4876800" cy="5181600"/>
          </a:xfrm>
        </p:spPr>
        <p:style>
          <a:lnRef idx="2">
            <a:schemeClr val="dk1"/>
          </a:lnRef>
          <a:fillRef idx="1">
            <a:schemeClr val="lt1"/>
          </a:fillRef>
          <a:effectRef idx="0">
            <a:schemeClr val="dk1"/>
          </a:effectRef>
          <a:fontRef idx="minor">
            <a:schemeClr val="dk1"/>
          </a:fontRef>
        </p:style>
        <p:txBody>
          <a:bodyPr>
            <a:normAutofit fontScale="47500" lnSpcReduction="20000"/>
          </a:bodyPr>
          <a:lstStyle/>
          <a:p>
            <a:pPr>
              <a:buNone/>
            </a:pPr>
            <a:r>
              <a:rPr lang="en-US" sz="2900" b="1" dirty="0" smtClean="0">
                <a:latin typeface="Arial" pitchFamily="34" charset="0"/>
                <a:cs typeface="Arial" pitchFamily="34" charset="0"/>
              </a:rPr>
              <a:t>Grading Policy and Contract</a:t>
            </a:r>
          </a:p>
          <a:p>
            <a:pPr>
              <a:buNone/>
            </a:pPr>
            <a:endParaRPr lang="en-US" sz="2200" dirty="0" smtClean="0">
              <a:solidFill>
                <a:srgbClr val="FF0000"/>
              </a:solidFill>
              <a:latin typeface="Arial" pitchFamily="34" charset="0"/>
              <a:cs typeface="Arial" pitchFamily="34" charset="0"/>
            </a:endParaRPr>
          </a:p>
          <a:p>
            <a:pPr>
              <a:buNone/>
            </a:pPr>
            <a:endParaRPr lang="en-US" sz="2200" dirty="0" smtClean="0">
              <a:solidFill>
                <a:srgbClr val="FF0000"/>
              </a:solidFill>
              <a:latin typeface="Arial" pitchFamily="34" charset="0"/>
              <a:cs typeface="Arial" pitchFamily="34" charset="0"/>
            </a:endParaRPr>
          </a:p>
          <a:p>
            <a:pPr>
              <a:buNone/>
            </a:pPr>
            <a:r>
              <a:rPr lang="en-US" sz="2900" dirty="0" smtClean="0">
                <a:solidFill>
                  <a:srgbClr val="FF0000"/>
                </a:solidFill>
                <a:latin typeface="Arial" pitchFamily="34" charset="0"/>
                <a:cs typeface="Arial" pitchFamily="34" charset="0"/>
              </a:rPr>
              <a:t>You will be graded on:</a:t>
            </a:r>
          </a:p>
          <a:p>
            <a:pPr>
              <a:buAutoNum type="arabicParenBoth"/>
            </a:pPr>
            <a:r>
              <a:rPr lang="en-US" sz="2900" dirty="0" smtClean="0">
                <a:latin typeface="Arial" pitchFamily="34" charset="0"/>
                <a:cs typeface="Arial" pitchFamily="34" charset="0"/>
              </a:rPr>
              <a:t>Job performance.</a:t>
            </a:r>
          </a:p>
          <a:p>
            <a:pPr>
              <a:buAutoNum type="arabicParenBoth"/>
            </a:pPr>
            <a:r>
              <a:rPr lang="en-US" sz="2900" dirty="0" smtClean="0">
                <a:latin typeface="Arial" pitchFamily="34" charset="0"/>
                <a:cs typeface="Arial" pitchFamily="34" charset="0"/>
              </a:rPr>
              <a:t>Progress towards project.</a:t>
            </a:r>
          </a:p>
          <a:p>
            <a:pPr>
              <a:buAutoNum type="arabicParenBoth"/>
            </a:pPr>
            <a:r>
              <a:rPr lang="en-US" sz="2900" dirty="0" smtClean="0">
                <a:latin typeface="Arial" pitchFamily="34" charset="0"/>
                <a:cs typeface="Arial" pitchFamily="34" charset="0"/>
              </a:rPr>
              <a:t>Customer (visitors, staff, parents, and students) service.</a:t>
            </a:r>
          </a:p>
          <a:p>
            <a:pPr>
              <a:buAutoNum type="arabicParenBoth"/>
            </a:pPr>
            <a:r>
              <a:rPr lang="en-US" sz="2900" dirty="0" smtClean="0">
                <a:latin typeface="Arial" pitchFamily="34" charset="0"/>
                <a:cs typeface="Arial" pitchFamily="34" charset="0"/>
              </a:rPr>
              <a:t>Monthly discussion contributions.</a:t>
            </a:r>
          </a:p>
          <a:p>
            <a:pPr marL="0" indent="0">
              <a:buNone/>
            </a:pPr>
            <a:endParaRPr lang="en-US" sz="2900" dirty="0" smtClean="0">
              <a:latin typeface="Arial" pitchFamily="34" charset="0"/>
              <a:cs typeface="Arial" pitchFamily="34" charset="0"/>
            </a:endParaRPr>
          </a:p>
          <a:p>
            <a:pPr marL="0" indent="0">
              <a:buNone/>
            </a:pPr>
            <a:r>
              <a:rPr lang="en-US" sz="2900" dirty="0" smtClean="0">
                <a:solidFill>
                  <a:srgbClr val="FF0000"/>
                </a:solidFill>
                <a:latin typeface="Arial" pitchFamily="34" charset="0"/>
                <a:cs typeface="Arial" pitchFamily="34" charset="0"/>
              </a:rPr>
              <a:t>You will be placed on probation (4 weeks) if the following occurs:</a:t>
            </a:r>
          </a:p>
          <a:p>
            <a:pPr>
              <a:buAutoNum type="arabicParenBoth"/>
            </a:pPr>
            <a:r>
              <a:rPr lang="en-US" sz="2900" dirty="0" smtClean="0">
                <a:latin typeface="Arial" pitchFamily="34" charset="0"/>
                <a:cs typeface="Arial" pitchFamily="34" charset="0"/>
              </a:rPr>
              <a:t>More than 3 unexcused absences.</a:t>
            </a:r>
          </a:p>
          <a:p>
            <a:pPr>
              <a:buAutoNum type="arabicParenBoth"/>
            </a:pPr>
            <a:r>
              <a:rPr lang="en-US" sz="2900" dirty="0" smtClean="0">
                <a:latin typeface="Arial" pitchFamily="34" charset="0"/>
                <a:cs typeface="Arial" pitchFamily="34" charset="0"/>
              </a:rPr>
              <a:t>Ds or Fs on your progress report or report card. </a:t>
            </a:r>
          </a:p>
          <a:p>
            <a:pPr>
              <a:buAutoNum type="arabicParenBoth"/>
            </a:pPr>
            <a:r>
              <a:rPr lang="en-US" sz="2900" dirty="0" smtClean="0">
                <a:latin typeface="Arial" pitchFamily="34" charset="0"/>
                <a:cs typeface="Arial" pitchFamily="34" charset="0"/>
              </a:rPr>
              <a:t>More than two complaints from adults.</a:t>
            </a:r>
          </a:p>
          <a:p>
            <a:pPr marL="57150" indent="-57150">
              <a:buNone/>
            </a:pPr>
            <a:r>
              <a:rPr lang="en-US" sz="2900" dirty="0" smtClean="0">
                <a:latin typeface="Arial" pitchFamily="34" charset="0"/>
                <a:cs typeface="Arial" pitchFamily="34" charset="0"/>
              </a:rPr>
              <a:t>If there is no improvement in attendance, grades, or citizenship,  you will be dropped from the program. </a:t>
            </a:r>
          </a:p>
          <a:p>
            <a:pPr marL="57150" indent="-57150">
              <a:buNone/>
            </a:pPr>
            <a:endParaRPr lang="en-US" sz="2900" dirty="0" smtClean="0">
              <a:latin typeface="Arial" pitchFamily="34" charset="0"/>
              <a:cs typeface="Arial" pitchFamily="34" charset="0"/>
            </a:endParaRPr>
          </a:p>
          <a:p>
            <a:pPr marL="57150" indent="-57150">
              <a:buNone/>
            </a:pPr>
            <a:r>
              <a:rPr lang="en-US" sz="2900" dirty="0" smtClean="0">
                <a:solidFill>
                  <a:srgbClr val="FF0000"/>
                </a:solidFill>
                <a:latin typeface="Arial" pitchFamily="34" charset="0"/>
                <a:cs typeface="Arial" pitchFamily="34" charset="0"/>
              </a:rPr>
              <a:t>You will also be dropped from the program if you:</a:t>
            </a:r>
          </a:p>
          <a:p>
            <a:pPr marL="0" indent="0">
              <a:buNone/>
            </a:pPr>
            <a:r>
              <a:rPr lang="en-US" sz="2900" dirty="0" smtClean="0">
                <a:latin typeface="Arial" pitchFamily="34" charset="0"/>
                <a:cs typeface="Arial" pitchFamily="34" charset="0"/>
              </a:rPr>
              <a:t>Receive disciplinary action such as a high level referral or suspension. You may apply after 8 weeks from offense date and if you maintain a clean discipline record thereafter. </a:t>
            </a:r>
          </a:p>
          <a:p>
            <a:pPr>
              <a:buAutoNum type="arabicParenBoth"/>
            </a:pPr>
            <a:endParaRPr lang="en-US" sz="2900" dirty="0" smtClean="0">
              <a:latin typeface="Arial" pitchFamily="34" charset="0"/>
              <a:cs typeface="Arial" pitchFamily="34" charset="0"/>
            </a:endParaRPr>
          </a:p>
          <a:p>
            <a:pPr>
              <a:buAutoNum type="arabicParenBoth"/>
            </a:pPr>
            <a:endParaRPr lang="en-US" sz="1800" dirty="0" smtClean="0">
              <a:latin typeface="Arial" pitchFamily="34" charset="0"/>
              <a:cs typeface="Arial" pitchFamily="34" charset="0"/>
            </a:endParaRPr>
          </a:p>
          <a:p>
            <a:pPr marL="514350" indent="-514350">
              <a:buNone/>
            </a:pPr>
            <a:endParaRPr lang="en-US" dirty="0" smtClean="0">
              <a:latin typeface="Arial" pitchFamily="34" charset="0"/>
              <a:cs typeface="Arial" pitchFamily="34" charset="0"/>
            </a:endParaRPr>
          </a:p>
          <a:p>
            <a:pPr>
              <a:buNone/>
            </a:pPr>
            <a:r>
              <a:rPr lang="en-US" sz="1800" dirty="0" smtClean="0">
                <a:latin typeface="Arial" pitchFamily="34" charset="0"/>
                <a:cs typeface="Arial" pitchFamily="34" charset="0"/>
              </a:rPr>
              <a:t>	</a:t>
            </a:r>
          </a:p>
          <a:p>
            <a:pPr>
              <a:buNone/>
            </a:pP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fontScale="47500" lnSpcReduction="20000"/>
          </a:bodyPr>
          <a:lstStyle/>
          <a:p>
            <a:r>
              <a:rPr lang="en-US" sz="2900" dirty="0" smtClean="0">
                <a:solidFill>
                  <a:srgbClr val="7030A0"/>
                </a:solidFill>
              </a:rPr>
              <a:t>Display heading in bold 20 point Arial.</a:t>
            </a:r>
          </a:p>
          <a:p>
            <a:r>
              <a:rPr lang="en-US" sz="2900" dirty="0" smtClean="0">
                <a:solidFill>
                  <a:srgbClr val="7030A0"/>
                </a:solidFill>
              </a:rPr>
              <a:t>Display instructions in 14 point Arial (black). And important, key information in red color where indicated. </a:t>
            </a:r>
          </a:p>
          <a:p>
            <a:r>
              <a:rPr lang="en-US" sz="2900" dirty="0" smtClean="0">
                <a:solidFill>
                  <a:srgbClr val="7030A0"/>
                </a:solidFill>
              </a:rPr>
              <a:t>Every new sentence should appear on mouse click. </a:t>
            </a:r>
          </a:p>
          <a:p>
            <a:endParaRPr lang="en-US" sz="2900" dirty="0" smtClean="0">
              <a:solidFill>
                <a:srgbClr val="7030A0"/>
              </a:solidFill>
            </a:endParaRPr>
          </a:p>
          <a:p>
            <a:r>
              <a:rPr lang="en-US" sz="2900" dirty="0" smtClean="0">
                <a:solidFill>
                  <a:srgbClr val="7030A0"/>
                </a:solidFill>
              </a:rPr>
              <a:t>Exit </a:t>
            </a:r>
            <a:r>
              <a:rPr lang="en-US" sz="2900" dirty="0" smtClean="0">
                <a:solidFill>
                  <a:srgbClr val="7030A0"/>
                </a:solidFill>
              </a:rPr>
              <a:t>to board E1.</a:t>
            </a:r>
          </a:p>
          <a:p>
            <a:r>
              <a:rPr lang="en-US" sz="2900" dirty="0" smtClean="0">
                <a:solidFill>
                  <a:srgbClr val="7030A0"/>
                </a:solidFill>
              </a:rPr>
              <a:t>Menu to board T3. </a:t>
            </a:r>
          </a:p>
          <a:p>
            <a:r>
              <a:rPr lang="en-US" sz="2900" dirty="0" smtClean="0">
                <a:solidFill>
                  <a:srgbClr val="7030A0"/>
                </a:solidFill>
              </a:rPr>
              <a:t>Help to board D2. </a:t>
            </a:r>
          </a:p>
          <a:p>
            <a:r>
              <a:rPr lang="en-US" sz="2900" dirty="0" smtClean="0">
                <a:solidFill>
                  <a:srgbClr val="7030A0"/>
                </a:solidFill>
              </a:rPr>
              <a:t>Home to board T1.</a:t>
            </a:r>
          </a:p>
          <a:p>
            <a:r>
              <a:rPr lang="en-US" sz="2900" dirty="0" smtClean="0">
                <a:solidFill>
                  <a:srgbClr val="7030A0"/>
                </a:solidFill>
              </a:rPr>
              <a:t>Back to board P2.</a:t>
            </a:r>
          </a:p>
          <a:p>
            <a:r>
              <a:rPr lang="en-US" sz="2900" dirty="0" smtClean="0">
                <a:solidFill>
                  <a:srgbClr val="7030A0"/>
                </a:solidFill>
              </a:rPr>
              <a:t>Next to board P4.</a:t>
            </a:r>
          </a:p>
          <a:p>
            <a:pPr>
              <a:buNone/>
            </a:pPr>
            <a:endParaRPr lang="en-US" sz="2900" dirty="0" smtClean="0">
              <a:solidFill>
                <a:srgbClr val="7030A0"/>
              </a:solidFill>
            </a:endParaRPr>
          </a:p>
          <a:p>
            <a:endParaRPr lang="en-US" sz="2200" dirty="0" smtClean="0">
              <a:solidFill>
                <a:schemeClr val="tx1"/>
              </a:solidFill>
              <a:latin typeface="+mj-lt"/>
            </a:endParaRPr>
          </a:p>
          <a:p>
            <a:endParaRPr lang="en-US" sz="1200" dirty="0" smtClean="0"/>
          </a:p>
          <a:p>
            <a:endParaRPr lang="en-US" dirty="0"/>
          </a:p>
        </p:txBody>
      </p:sp>
      <p:sp>
        <p:nvSpPr>
          <p:cNvPr id="6" name="Rounded Rectangle 5"/>
          <p:cNvSpPr/>
          <p:nvPr/>
        </p:nvSpPr>
        <p:spPr>
          <a:xfrm>
            <a:off x="228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Exit</a:t>
            </a:r>
            <a:endParaRPr lang="en-US" dirty="0">
              <a:solidFill>
                <a:schemeClr val="tx1"/>
              </a:solidFill>
            </a:endParaRPr>
          </a:p>
        </p:txBody>
      </p:sp>
      <p:sp>
        <p:nvSpPr>
          <p:cNvPr id="7" name="Rounded Rectangle 6"/>
          <p:cNvSpPr/>
          <p:nvPr/>
        </p:nvSpPr>
        <p:spPr>
          <a:xfrm>
            <a:off x="12192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sym typeface="Webdings"/>
            </a:endParaRPr>
          </a:p>
          <a:p>
            <a:pPr algn="ctr"/>
            <a:r>
              <a:rPr lang="en-US" dirty="0" smtClean="0">
                <a:solidFill>
                  <a:schemeClr val="tx1"/>
                </a:solidFill>
              </a:rPr>
              <a:t>Menu</a:t>
            </a:r>
            <a:endParaRPr lang="en-US" dirty="0">
              <a:solidFill>
                <a:schemeClr val="tx1"/>
              </a:solidFill>
            </a:endParaRPr>
          </a:p>
        </p:txBody>
      </p:sp>
      <p:sp>
        <p:nvSpPr>
          <p:cNvPr id="8" name="Rounded Rectangle 7"/>
          <p:cNvSpPr/>
          <p:nvPr/>
        </p:nvSpPr>
        <p:spPr>
          <a:xfrm>
            <a:off x="2133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Home</a:t>
            </a:r>
            <a:endParaRPr lang="en-US" dirty="0">
              <a:solidFill>
                <a:schemeClr val="tx1"/>
              </a:solidFill>
            </a:endParaRPr>
          </a:p>
        </p:txBody>
      </p:sp>
      <p:sp>
        <p:nvSpPr>
          <p:cNvPr id="10" name="Rounded Rectangle 9"/>
          <p:cNvSpPr/>
          <p:nvPr/>
        </p:nvSpPr>
        <p:spPr>
          <a:xfrm>
            <a:off x="30480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Back</a:t>
            </a:r>
            <a:endParaRPr lang="en-US" dirty="0">
              <a:solidFill>
                <a:schemeClr val="tx1"/>
              </a:solidFill>
            </a:endParaRPr>
          </a:p>
        </p:txBody>
      </p:sp>
      <p:sp>
        <p:nvSpPr>
          <p:cNvPr id="11" name="Rounded Rectangle 10"/>
          <p:cNvSpPr/>
          <p:nvPr/>
        </p:nvSpPr>
        <p:spPr>
          <a:xfrm>
            <a:off x="3973689" y="5957711"/>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r>
              <a:rPr lang="en-US" dirty="0" smtClean="0">
                <a:solidFill>
                  <a:schemeClr val="tx1"/>
                </a:solidFill>
              </a:rPr>
              <a:t> </a:t>
            </a:r>
          </a:p>
          <a:p>
            <a:pPr algn="ctr"/>
            <a:r>
              <a:rPr lang="en-US" dirty="0" smtClean="0">
                <a:solidFill>
                  <a:schemeClr val="tx1"/>
                </a:solidFill>
              </a:rPr>
              <a:t>Next</a:t>
            </a:r>
            <a:endParaRPr lang="en-US" dirty="0">
              <a:solidFill>
                <a:schemeClr val="tx1"/>
              </a:solidFill>
            </a:endParaRPr>
          </a:p>
        </p:txBody>
      </p:sp>
      <p:sp>
        <p:nvSpPr>
          <p:cNvPr id="12" name="Rounded Rectangle 11"/>
          <p:cNvSpPr/>
          <p:nvPr/>
        </p:nvSpPr>
        <p:spPr>
          <a:xfrm>
            <a:off x="4114800" y="16764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Help</a:t>
            </a:r>
            <a:endParaRPr lang="en-US" dirty="0">
              <a:solidFill>
                <a:schemeClr val="tx1"/>
              </a:solidFill>
            </a:endParaRPr>
          </a:p>
        </p:txBody>
      </p:sp>
      <p:sp>
        <p:nvSpPr>
          <p:cNvPr id="18" name="Vertical Scroll 17"/>
          <p:cNvSpPr/>
          <p:nvPr/>
        </p:nvSpPr>
        <p:spPr>
          <a:xfrm>
            <a:off x="1524000" y="5943600"/>
            <a:ext cx="381000" cy="304800"/>
          </a:xfrm>
          <a:prstGeom prst="verticalScroll">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C:\Users\sangeeta\AppData\Local\Microsoft\Windows\Temporary Internet Files\Content.IE5\JK2QRF3Q\MPj03995770000[1].jpg"/>
          <p:cNvPicPr/>
          <p:nvPr/>
        </p:nvPicPr>
        <p:blipFill>
          <a:blip r:embed="rId2" cstate="print"/>
          <a:srcRect/>
          <a:stretch>
            <a:fillRect/>
          </a:stretch>
        </p:blipFill>
        <p:spPr bwMode="auto">
          <a:xfrm>
            <a:off x="2895600" y="1524001"/>
            <a:ext cx="1143000" cy="1066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pPr algn="l"/>
            <a:r>
              <a:rPr lang="en-US" sz="1600" u="sng" dirty="0" smtClean="0">
                <a:latin typeface="Times New Roman" pitchFamily="18" charset="0"/>
                <a:cs typeface="Times New Roman" pitchFamily="18" charset="0"/>
              </a:rPr>
              <a:t>Storyboard Number</a:t>
            </a:r>
            <a:r>
              <a:rPr lang="en-US" sz="1600" dirty="0" smtClean="0">
                <a:latin typeface="Times New Roman" pitchFamily="18" charset="0"/>
                <a:cs typeface="Times New Roman" pitchFamily="18" charset="0"/>
              </a:rPr>
              <a:t>: </a:t>
            </a:r>
            <a:r>
              <a:rPr lang="en-US" sz="1600" dirty="0" smtClean="0">
                <a:solidFill>
                  <a:srgbClr val="FF0000"/>
                </a:solidFill>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P4</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Program Name</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Student Leadership Program Tutorial</a:t>
            </a:r>
            <a:br>
              <a:rPr lang="en-US" sz="1600" dirty="0" smtClean="0">
                <a:solidFill>
                  <a:srgbClr val="7030A0"/>
                </a:solidFill>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Author:</a:t>
            </a:r>
            <a:r>
              <a:rPr lang="en-US" sz="1600" dirty="0" smtClean="0">
                <a:latin typeface="Times New Roman" pitchFamily="18" charset="0"/>
                <a:cs typeface="Times New Roman" pitchFamily="18" charset="0"/>
              </a:rPr>
              <a:t> </a:t>
            </a:r>
            <a:r>
              <a:rPr lang="en-US" sz="1600" dirty="0" smtClean="0">
                <a:solidFill>
                  <a:srgbClr val="7030A0"/>
                </a:solidFill>
                <a:latin typeface="Times New Roman" pitchFamily="18" charset="0"/>
                <a:cs typeface="Times New Roman" pitchFamily="18" charset="0"/>
              </a:rPr>
              <a:t>Anonymous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Date: </a:t>
            </a:r>
            <a:r>
              <a:rPr lang="en-US" sz="1600" dirty="0" smtClean="0">
                <a:solidFill>
                  <a:srgbClr val="7030A0"/>
                </a:solidFill>
                <a:latin typeface="Times New Roman" pitchFamily="18" charset="0"/>
                <a:cs typeface="Times New Roman" pitchFamily="18" charset="0"/>
              </a:rPr>
              <a:t>3/17/2010</a:t>
            </a:r>
            <a:r>
              <a:rPr lang="en-US" sz="1600" dirty="0" smtClean="0">
                <a:solidFill>
                  <a:srgbClr val="FF0000"/>
                </a:solidFill>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br>
              <a:rPr lang="en-US" sz="1600" dirty="0" smtClean="0">
                <a:latin typeface="Times New Roman" pitchFamily="18" charset="0"/>
                <a:cs typeface="Times New Roman" pitchFamily="18" charset="0"/>
              </a:rPr>
            </a:b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2000" u="sng" dirty="0" smtClean="0">
                <a:solidFill>
                  <a:srgbClr val="7030A0"/>
                </a:solidFill>
                <a:latin typeface="Times New Roman" pitchFamily="18" charset="0"/>
                <a:cs typeface="Times New Roman" pitchFamily="18" charset="0"/>
              </a:rPr>
              <a:t>Comments</a:t>
            </a:r>
            <a:endParaRPr lang="en-US" sz="2000" u="sng" dirty="0">
              <a:solidFill>
                <a:srgbClr val="7030A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228600" y="1600200"/>
            <a:ext cx="4876800" cy="4953000"/>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a:buNone/>
            </a:pPr>
            <a:r>
              <a:rPr lang="en-US" sz="7200" b="1" dirty="0" smtClean="0">
                <a:latin typeface="Arial" pitchFamily="34" charset="0"/>
                <a:cs typeface="Arial" pitchFamily="34" charset="0"/>
              </a:rPr>
              <a:t>                       Scenarios</a:t>
            </a:r>
          </a:p>
          <a:p>
            <a:pPr>
              <a:buNone/>
            </a:pPr>
            <a:r>
              <a:rPr lang="en-US" sz="5600" dirty="0" smtClean="0">
                <a:latin typeface="Arial" pitchFamily="34" charset="0"/>
                <a:cs typeface="Arial" pitchFamily="34" charset="0"/>
              </a:rPr>
              <a:t>Nora had to look after her sick brother</a:t>
            </a:r>
          </a:p>
          <a:p>
            <a:pPr>
              <a:buNone/>
            </a:pPr>
            <a:r>
              <a:rPr lang="en-US" sz="5600" dirty="0" smtClean="0">
                <a:latin typeface="Arial" pitchFamily="34" charset="0"/>
                <a:cs typeface="Arial" pitchFamily="34" charset="0"/>
              </a:rPr>
              <a:t>so she stayed home for a few days.  She</a:t>
            </a:r>
          </a:p>
          <a:p>
            <a:pPr>
              <a:buNone/>
            </a:pPr>
            <a:r>
              <a:rPr lang="en-US" sz="5600" dirty="0" smtClean="0">
                <a:latin typeface="Arial" pitchFamily="34" charset="0"/>
                <a:cs typeface="Arial" pitchFamily="34" charset="0"/>
              </a:rPr>
              <a:t>missed a few tests so she received a D in Science</a:t>
            </a:r>
          </a:p>
          <a:p>
            <a:pPr marL="0" indent="0">
              <a:buNone/>
            </a:pPr>
            <a:r>
              <a:rPr lang="en-US" sz="5600" dirty="0" smtClean="0">
                <a:latin typeface="Arial" pitchFamily="34" charset="0"/>
                <a:cs typeface="Arial" pitchFamily="34" charset="0"/>
              </a:rPr>
              <a:t>and an F in Algebra. </a:t>
            </a:r>
            <a:r>
              <a:rPr lang="en-US" sz="5600" dirty="0" smtClean="0">
                <a:solidFill>
                  <a:srgbClr val="FF0000"/>
                </a:solidFill>
                <a:latin typeface="Arial" pitchFamily="34" charset="0"/>
                <a:cs typeface="Arial" pitchFamily="34" charset="0"/>
              </a:rPr>
              <a:t>What will happen to her leadership position as library assistant?</a:t>
            </a:r>
          </a:p>
          <a:p>
            <a:pPr marL="0" indent="0">
              <a:buNone/>
            </a:pPr>
            <a:r>
              <a:rPr lang="en-US" sz="5600" b="1" dirty="0" smtClean="0">
                <a:solidFill>
                  <a:schemeClr val="tx1"/>
                </a:solidFill>
                <a:latin typeface="Arial" pitchFamily="34" charset="0"/>
                <a:cs typeface="Arial" pitchFamily="34" charset="0"/>
              </a:rPr>
              <a:t>Answer:</a:t>
            </a:r>
            <a:r>
              <a:rPr lang="en-US" sz="5600" dirty="0" smtClean="0">
                <a:solidFill>
                  <a:srgbClr val="FF0000"/>
                </a:solidFill>
                <a:latin typeface="Arial" pitchFamily="34" charset="0"/>
                <a:cs typeface="Arial" pitchFamily="34" charset="0"/>
              </a:rPr>
              <a:t> </a:t>
            </a:r>
            <a:r>
              <a:rPr lang="en-US" sz="5600" dirty="0" smtClean="0">
                <a:solidFill>
                  <a:schemeClr val="tx2">
                    <a:lumMod val="60000"/>
                    <a:lumOff val="40000"/>
                  </a:schemeClr>
                </a:solidFill>
                <a:latin typeface="Arial" pitchFamily="34" charset="0"/>
                <a:cs typeface="Arial" pitchFamily="34" charset="0"/>
              </a:rPr>
              <a:t>She will be placed on probation for four weeks, assigned to a review tutorial and study island assignments, and parent(s) will be notified.  If her grades don’t improve by week 5, she will be dropped from the program. </a:t>
            </a:r>
          </a:p>
          <a:p>
            <a:pPr marL="0" indent="0">
              <a:buNone/>
            </a:pPr>
            <a:endParaRPr lang="en-US" sz="5600" dirty="0" smtClean="0">
              <a:latin typeface="Arial" pitchFamily="34" charset="0"/>
              <a:cs typeface="Arial" pitchFamily="34" charset="0"/>
            </a:endParaRPr>
          </a:p>
          <a:p>
            <a:pPr marL="0" indent="0">
              <a:buNone/>
            </a:pPr>
            <a:r>
              <a:rPr lang="en-US" sz="5600" dirty="0" smtClean="0">
                <a:latin typeface="Arial" pitchFamily="34" charset="0"/>
                <a:cs typeface="Arial" pitchFamily="34" charset="0"/>
              </a:rPr>
              <a:t>Nick had a bad morning at home. Later in the day he was rude to his Reading teacher who assigned him detention for his disrespectful attitude.  </a:t>
            </a:r>
            <a:r>
              <a:rPr lang="en-US" sz="5600" dirty="0" smtClean="0">
                <a:solidFill>
                  <a:srgbClr val="FF0000"/>
                </a:solidFill>
                <a:latin typeface="Arial" pitchFamily="34" charset="0"/>
                <a:cs typeface="Arial" pitchFamily="34" charset="0"/>
              </a:rPr>
              <a:t>What will happen to his leadership position as peer tutor?</a:t>
            </a:r>
          </a:p>
          <a:p>
            <a:pPr marL="0" indent="0">
              <a:buNone/>
            </a:pPr>
            <a:r>
              <a:rPr lang="en-US" sz="5600" b="1" dirty="0" smtClean="0">
                <a:solidFill>
                  <a:schemeClr val="tx1"/>
                </a:solidFill>
                <a:latin typeface="Arial" pitchFamily="34" charset="0"/>
                <a:cs typeface="Arial" pitchFamily="34" charset="0"/>
              </a:rPr>
              <a:t>Answer:</a:t>
            </a:r>
            <a:r>
              <a:rPr lang="en-US" sz="5600" dirty="0" smtClean="0">
                <a:solidFill>
                  <a:srgbClr val="FF0000"/>
                </a:solidFill>
                <a:latin typeface="Arial" pitchFamily="34" charset="0"/>
                <a:cs typeface="Arial" pitchFamily="34" charset="0"/>
              </a:rPr>
              <a:t> </a:t>
            </a:r>
            <a:r>
              <a:rPr lang="en-US" sz="5600" dirty="0" smtClean="0">
                <a:solidFill>
                  <a:schemeClr val="tx2">
                    <a:lumMod val="60000"/>
                    <a:lumOff val="40000"/>
                  </a:schemeClr>
                </a:solidFill>
                <a:latin typeface="Arial" pitchFamily="34" charset="0"/>
                <a:cs typeface="Arial" pitchFamily="34" charset="0"/>
              </a:rPr>
              <a:t>He will be expected to seek one-on-one counseling, practice open communication with his Reading teacher, and repair his relationship with her. His position will not be directly effected. </a:t>
            </a:r>
          </a:p>
          <a:p>
            <a:pPr>
              <a:buNone/>
            </a:pPr>
            <a:endParaRPr lang="en-US" sz="5600" dirty="0" smtClean="0">
              <a:latin typeface="Arial" pitchFamily="34" charset="0"/>
              <a:cs typeface="Arial" pitchFamily="34" charset="0"/>
            </a:endParaRPr>
          </a:p>
          <a:p>
            <a:pPr>
              <a:buNone/>
            </a:pPr>
            <a:r>
              <a:rPr lang="en-US" sz="5600" dirty="0" smtClean="0">
                <a:solidFill>
                  <a:srgbClr val="FF0000"/>
                </a:solidFill>
                <a:latin typeface="Arial" pitchFamily="34" charset="0"/>
                <a:cs typeface="Arial" pitchFamily="34" charset="0"/>
              </a:rPr>
              <a:t>                  </a:t>
            </a:r>
            <a:r>
              <a:rPr lang="en-US" sz="4800" dirty="0" smtClean="0">
                <a:solidFill>
                  <a:srgbClr val="FF0000"/>
                </a:solidFill>
                <a:latin typeface="Arial" pitchFamily="34" charset="0"/>
                <a:cs typeface="Arial" pitchFamily="34" charset="0"/>
              </a:rPr>
              <a:t>Clicking on the Next button will take you back to the </a:t>
            </a:r>
          </a:p>
          <a:p>
            <a:pPr>
              <a:buNone/>
            </a:pPr>
            <a:r>
              <a:rPr lang="en-US" sz="4800" dirty="0" smtClean="0">
                <a:solidFill>
                  <a:srgbClr val="FF0000"/>
                </a:solidFill>
                <a:latin typeface="Arial" pitchFamily="34" charset="0"/>
                <a:cs typeface="Arial" pitchFamily="34" charset="0"/>
              </a:rPr>
              <a:t>		menu, where you can start on “Character Traits”</a:t>
            </a:r>
          </a:p>
          <a:p>
            <a:pPr>
              <a:buNone/>
            </a:pPr>
            <a:r>
              <a:rPr lang="en-US" sz="1800" dirty="0" smtClean="0">
                <a:latin typeface="Arial" pitchFamily="34" charset="0"/>
                <a:cs typeface="Arial" pitchFamily="34" charset="0"/>
              </a:rPr>
              <a:t>				</a:t>
            </a:r>
          </a:p>
          <a:p>
            <a:pPr>
              <a:buNone/>
            </a:pPr>
            <a:endParaRPr lang="en-US" sz="1800" dirty="0">
              <a:latin typeface="Arial" pitchFamily="34" charset="0"/>
              <a:cs typeface="Arial" pitchFamily="34" charset="0"/>
            </a:endParaRPr>
          </a:p>
          <a:p>
            <a:pPr>
              <a:buNone/>
            </a:pPr>
            <a:endParaRPr lang="en-US" sz="1800" dirty="0" smtClean="0">
              <a:latin typeface="Arial" pitchFamily="34" charset="0"/>
              <a:cs typeface="Arial" pitchFamily="34" charset="0"/>
            </a:endParaRPr>
          </a:p>
          <a:p>
            <a:pPr>
              <a:buNone/>
            </a:pPr>
            <a:endParaRPr lang="en-US" sz="1200" dirty="0">
              <a:latin typeface="Arial" pitchFamily="34" charset="0"/>
              <a:cs typeface="Arial" pitchFamily="34" charset="0"/>
            </a:endParaRPr>
          </a:p>
          <a:p>
            <a:pPr>
              <a:buNone/>
            </a:pPr>
            <a:endParaRPr lang="en-US" sz="1200" dirty="0" smtClean="0">
              <a:latin typeface="Arial" pitchFamily="34" charset="0"/>
              <a:cs typeface="Arial" pitchFamily="34" charset="0"/>
            </a:endParaRPr>
          </a:p>
          <a:p>
            <a:pPr>
              <a:buNone/>
            </a:pPr>
            <a:endParaRPr lang="en-US" sz="1200" dirty="0">
              <a:latin typeface="Arial" pitchFamily="34" charset="0"/>
              <a:cs typeface="Arial" pitchFamily="34" charset="0"/>
            </a:endParaRPr>
          </a:p>
          <a:p>
            <a:pPr algn="ctr">
              <a:buNone/>
            </a:pPr>
            <a:endParaRPr lang="en-US" sz="1200" dirty="0" smtClean="0">
              <a:latin typeface="Arial" pitchFamily="34" charset="0"/>
              <a:cs typeface="Arial" pitchFamily="34" charset="0"/>
            </a:endParaRPr>
          </a:p>
          <a:p>
            <a:pPr algn="ctr">
              <a:buNone/>
            </a:pPr>
            <a:endParaRPr lang="en-US" sz="1200" dirty="0" smtClean="0">
              <a:latin typeface="Arial" pitchFamily="34" charset="0"/>
              <a:cs typeface="Arial" pitchFamily="34" charset="0"/>
            </a:endParaRPr>
          </a:p>
          <a:p>
            <a:pPr>
              <a:buNone/>
            </a:pPr>
            <a:r>
              <a:rPr lang="en-US" sz="1200" dirty="0" smtClean="0">
                <a:latin typeface="Arial" pitchFamily="34" charset="0"/>
                <a:cs typeface="Arial" pitchFamily="34" charset="0"/>
              </a:rPr>
              <a:t>		</a:t>
            </a:r>
          </a:p>
          <a:p>
            <a:pPr>
              <a:buNone/>
            </a:pPr>
            <a:r>
              <a:rPr lang="en-US" sz="1200" dirty="0">
                <a:latin typeface="Arial" pitchFamily="34" charset="0"/>
                <a:cs typeface="Arial" pitchFamily="34" charset="0"/>
              </a:rPr>
              <a:t>	</a:t>
            </a:r>
            <a:r>
              <a:rPr lang="en-US" sz="1200" dirty="0" smtClean="0">
                <a:latin typeface="Arial" pitchFamily="34" charset="0"/>
                <a:cs typeface="Arial" pitchFamily="34" charset="0"/>
              </a:rPr>
              <a:t>	</a:t>
            </a:r>
          </a:p>
          <a:p>
            <a:pPr>
              <a:buNone/>
            </a:pPr>
            <a:endParaRPr lang="en-US" sz="1200" dirty="0">
              <a:latin typeface="Arial" pitchFamily="34" charset="0"/>
              <a:cs typeface="Arial" pitchFamily="34" charset="0"/>
            </a:endParaRPr>
          </a:p>
          <a:p>
            <a:pPr>
              <a:buNone/>
            </a:pPr>
            <a:endParaRPr lang="en-US" sz="1200" dirty="0" smtClean="0">
              <a:latin typeface="Arial" pitchFamily="34" charset="0"/>
              <a:cs typeface="Arial" pitchFamily="34" charset="0"/>
            </a:endParaRPr>
          </a:p>
          <a:p>
            <a:pPr>
              <a:buNone/>
            </a:pPr>
            <a:endParaRPr lang="en-US" sz="1200" dirty="0">
              <a:latin typeface="Arial" pitchFamily="34" charset="0"/>
              <a:cs typeface="Arial" pitchFamily="34" charset="0"/>
            </a:endParaRPr>
          </a:p>
          <a:p>
            <a:pPr>
              <a:buNone/>
            </a:pPr>
            <a:r>
              <a:rPr lang="en-US" sz="1200" dirty="0" smtClean="0">
                <a:latin typeface="Arial" pitchFamily="34" charset="0"/>
                <a:cs typeface="Arial" pitchFamily="34" charset="0"/>
              </a:rPr>
              <a:t>		</a:t>
            </a:r>
          </a:p>
          <a:p>
            <a:pPr>
              <a:buNone/>
            </a:pPr>
            <a:endParaRPr lang="en-US" sz="1200" dirty="0">
              <a:latin typeface="Arial" pitchFamily="34" charset="0"/>
              <a:cs typeface="Arial" pitchFamily="34" charset="0"/>
            </a:endParaRPr>
          </a:p>
          <a:p>
            <a:pPr algn="ctr">
              <a:buNone/>
            </a:pPr>
            <a:endParaRPr lang="en-US" sz="1900" dirty="0">
              <a:latin typeface="Arial" pitchFamily="34" charset="0"/>
              <a:cs typeface="Arial" pitchFamily="34" charset="0"/>
            </a:endParaRPr>
          </a:p>
          <a:p>
            <a:pPr algn="ctr">
              <a:buNone/>
            </a:pPr>
            <a:endParaRPr lang="en-US" sz="1900" dirty="0" smtClean="0">
              <a:latin typeface="Arial" pitchFamily="34" charset="0"/>
              <a:cs typeface="Arial" pitchFamily="34" charset="0"/>
            </a:endParaRPr>
          </a:p>
          <a:p>
            <a:pPr algn="ctr">
              <a:buNone/>
            </a:pPr>
            <a:r>
              <a:rPr lang="en-US" dirty="0" smtClean="0"/>
              <a:t>d</a:t>
            </a:r>
            <a:endParaRPr lang="en-US" dirty="0"/>
          </a:p>
        </p:txBody>
      </p:sp>
      <p:sp>
        <p:nvSpPr>
          <p:cNvPr id="4" name="Content Placeholder 3"/>
          <p:cNvSpPr>
            <a:spLocks noGrp="1"/>
          </p:cNvSpPr>
          <p:nvPr>
            <p:ph sz="half" idx="2"/>
          </p:nvPr>
        </p:nvSpPr>
        <p:spPr>
          <a:xfrm>
            <a:off x="5181600" y="1600200"/>
            <a:ext cx="3505200" cy="4953000"/>
          </a:xfrm>
        </p:spPr>
        <p:style>
          <a:lnRef idx="2">
            <a:schemeClr val="accent4"/>
          </a:lnRef>
          <a:fillRef idx="1">
            <a:schemeClr val="lt1"/>
          </a:fillRef>
          <a:effectRef idx="0">
            <a:schemeClr val="accent4"/>
          </a:effectRef>
          <a:fontRef idx="minor">
            <a:schemeClr val="dk1"/>
          </a:fontRef>
        </p:style>
        <p:txBody>
          <a:bodyPr>
            <a:normAutofit fontScale="25000" lnSpcReduction="20000"/>
          </a:bodyPr>
          <a:lstStyle/>
          <a:p>
            <a:endParaRPr lang="en-US" sz="1400" dirty="0" smtClean="0">
              <a:solidFill>
                <a:srgbClr val="7030A0"/>
              </a:solidFill>
              <a:latin typeface="+mj-lt"/>
            </a:endParaRPr>
          </a:p>
          <a:p>
            <a:endParaRPr lang="en-US" sz="1400" dirty="0" smtClean="0">
              <a:solidFill>
                <a:srgbClr val="7030A0"/>
              </a:solidFill>
              <a:latin typeface="+mj-lt"/>
            </a:endParaRPr>
          </a:p>
          <a:p>
            <a:endParaRPr lang="en-US" sz="1400" dirty="0" smtClean="0">
              <a:solidFill>
                <a:srgbClr val="7030A0"/>
              </a:solidFill>
              <a:latin typeface="+mj-lt"/>
            </a:endParaRPr>
          </a:p>
          <a:p>
            <a:endParaRPr lang="en-US" sz="1400" dirty="0" smtClean="0">
              <a:solidFill>
                <a:srgbClr val="7030A0"/>
              </a:solidFill>
              <a:latin typeface="+mj-lt"/>
            </a:endParaRPr>
          </a:p>
          <a:p>
            <a:endParaRPr lang="en-US" sz="1400" dirty="0" smtClean="0">
              <a:solidFill>
                <a:srgbClr val="7030A0"/>
              </a:solidFill>
              <a:latin typeface="+mj-lt"/>
            </a:endParaRPr>
          </a:p>
          <a:p>
            <a:r>
              <a:rPr lang="en-US" sz="5600" dirty="0" smtClean="0">
                <a:solidFill>
                  <a:srgbClr val="7030A0"/>
                </a:solidFill>
                <a:latin typeface="+mj-lt"/>
              </a:rPr>
              <a:t>Display heading in bold 18 point Arial.</a:t>
            </a:r>
          </a:p>
          <a:p>
            <a:r>
              <a:rPr lang="en-US" sz="5600" dirty="0" smtClean="0">
                <a:solidFill>
                  <a:srgbClr val="7030A0"/>
                </a:solidFill>
                <a:latin typeface="+mj-lt"/>
              </a:rPr>
              <a:t>Display instructions in 14 point Arial (black). And important, key information in red color where indicated. </a:t>
            </a:r>
          </a:p>
          <a:p>
            <a:r>
              <a:rPr lang="en-US" sz="5600" dirty="0" smtClean="0">
                <a:solidFill>
                  <a:srgbClr val="7030A0"/>
                </a:solidFill>
                <a:latin typeface="+mj-lt"/>
              </a:rPr>
              <a:t>Every scenario and answer should appear on mouse click. </a:t>
            </a:r>
          </a:p>
          <a:p>
            <a:endParaRPr lang="en-US" sz="5600" dirty="0" smtClean="0">
              <a:solidFill>
                <a:srgbClr val="7030A0"/>
              </a:solidFill>
              <a:latin typeface="+mj-lt"/>
            </a:endParaRPr>
          </a:p>
          <a:p>
            <a:r>
              <a:rPr lang="en-US" sz="5600" dirty="0" smtClean="0">
                <a:solidFill>
                  <a:srgbClr val="7030A0"/>
                </a:solidFill>
                <a:latin typeface="+mj-lt"/>
              </a:rPr>
              <a:t>Exit to board E1.</a:t>
            </a:r>
          </a:p>
          <a:p>
            <a:r>
              <a:rPr lang="en-US" sz="5600" dirty="0" smtClean="0">
                <a:solidFill>
                  <a:srgbClr val="7030A0"/>
                </a:solidFill>
                <a:latin typeface="+mj-lt"/>
              </a:rPr>
              <a:t>Menu to board T3. </a:t>
            </a:r>
          </a:p>
          <a:p>
            <a:r>
              <a:rPr lang="en-US" sz="5600" dirty="0" smtClean="0">
                <a:solidFill>
                  <a:srgbClr val="7030A0"/>
                </a:solidFill>
                <a:latin typeface="+mj-lt"/>
              </a:rPr>
              <a:t>Help to board D2. </a:t>
            </a:r>
          </a:p>
          <a:p>
            <a:r>
              <a:rPr lang="en-US" sz="5600" dirty="0" smtClean="0">
                <a:solidFill>
                  <a:srgbClr val="7030A0"/>
                </a:solidFill>
                <a:latin typeface="+mj-lt"/>
              </a:rPr>
              <a:t>Home to board T1.</a:t>
            </a:r>
          </a:p>
          <a:p>
            <a:r>
              <a:rPr lang="en-US" sz="5600" dirty="0" smtClean="0">
                <a:solidFill>
                  <a:srgbClr val="7030A0"/>
                </a:solidFill>
                <a:latin typeface="+mj-lt"/>
              </a:rPr>
              <a:t>Back to board P3.</a:t>
            </a:r>
          </a:p>
          <a:p>
            <a:r>
              <a:rPr lang="en-US" sz="5600" dirty="0" smtClean="0">
                <a:solidFill>
                  <a:srgbClr val="7030A0"/>
                </a:solidFill>
                <a:latin typeface="+mj-lt"/>
              </a:rPr>
              <a:t>Next to board T3.</a:t>
            </a:r>
          </a:p>
          <a:p>
            <a:pPr>
              <a:buNone/>
            </a:pPr>
            <a:endParaRPr lang="en-US" sz="5600" dirty="0" smtClean="0">
              <a:solidFill>
                <a:srgbClr val="7030A0"/>
              </a:solidFill>
              <a:latin typeface="+mj-lt"/>
            </a:endParaRPr>
          </a:p>
          <a:p>
            <a:endParaRPr lang="en-US" sz="5600" dirty="0" smtClean="0">
              <a:solidFill>
                <a:schemeClr val="tx1"/>
              </a:solidFill>
              <a:latin typeface="+mj-lt"/>
            </a:endParaRPr>
          </a:p>
          <a:p>
            <a:endParaRPr lang="en-US" sz="5600" dirty="0" smtClean="0">
              <a:latin typeface="+mj-lt"/>
            </a:endParaRPr>
          </a:p>
          <a:p>
            <a:endParaRPr lang="en-US" sz="5600" dirty="0">
              <a:latin typeface="+mj-lt"/>
            </a:endParaRPr>
          </a:p>
        </p:txBody>
      </p:sp>
      <p:sp>
        <p:nvSpPr>
          <p:cNvPr id="6" name="Rounded Rectangle 5"/>
          <p:cNvSpPr/>
          <p:nvPr/>
        </p:nvSpPr>
        <p:spPr>
          <a:xfrm>
            <a:off x="3048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Exit</a:t>
            </a:r>
            <a:endParaRPr lang="en-US" dirty="0">
              <a:solidFill>
                <a:schemeClr val="tx1"/>
              </a:solidFill>
            </a:endParaRPr>
          </a:p>
        </p:txBody>
      </p:sp>
      <p:sp>
        <p:nvSpPr>
          <p:cNvPr id="8" name="Rounded Rectangle 7"/>
          <p:cNvSpPr/>
          <p:nvPr/>
        </p:nvSpPr>
        <p:spPr>
          <a:xfrm>
            <a:off x="32766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Home</a:t>
            </a:r>
            <a:endParaRPr lang="en-US" dirty="0">
              <a:solidFill>
                <a:schemeClr val="tx1"/>
              </a:solidFill>
            </a:endParaRPr>
          </a:p>
        </p:txBody>
      </p:sp>
      <p:sp>
        <p:nvSpPr>
          <p:cNvPr id="10" name="Rounded Rectangle 9"/>
          <p:cNvSpPr/>
          <p:nvPr/>
        </p:nvSpPr>
        <p:spPr>
          <a:xfrm>
            <a:off x="4191000" y="59436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Back</a:t>
            </a:r>
            <a:endParaRPr lang="en-US" dirty="0">
              <a:solidFill>
                <a:schemeClr val="tx1"/>
              </a:solidFill>
            </a:endParaRPr>
          </a:p>
        </p:txBody>
      </p:sp>
      <p:sp>
        <p:nvSpPr>
          <p:cNvPr id="11" name="Rounded Rectangle 10"/>
          <p:cNvSpPr/>
          <p:nvPr/>
        </p:nvSpPr>
        <p:spPr>
          <a:xfrm>
            <a:off x="304800" y="53340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r>
              <a:rPr lang="en-US" dirty="0" smtClean="0">
                <a:solidFill>
                  <a:schemeClr val="tx1"/>
                </a:solidFill>
              </a:rPr>
              <a:t> </a:t>
            </a:r>
          </a:p>
          <a:p>
            <a:pPr algn="ctr"/>
            <a:r>
              <a:rPr lang="en-US" dirty="0" smtClean="0">
                <a:solidFill>
                  <a:schemeClr val="tx1"/>
                </a:solidFill>
              </a:rPr>
              <a:t>Next</a:t>
            </a:r>
            <a:endParaRPr lang="en-US" dirty="0">
              <a:solidFill>
                <a:schemeClr val="tx1"/>
              </a:solidFill>
            </a:endParaRPr>
          </a:p>
        </p:txBody>
      </p:sp>
      <p:sp>
        <p:nvSpPr>
          <p:cNvPr id="12" name="Rounded Rectangle 11"/>
          <p:cNvSpPr/>
          <p:nvPr/>
        </p:nvSpPr>
        <p:spPr>
          <a:xfrm>
            <a:off x="4114800" y="1676400"/>
            <a:ext cx="8382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sym typeface="Webdings"/>
              </a:rPr>
              <a:t></a:t>
            </a:r>
          </a:p>
          <a:p>
            <a:pPr algn="ctr"/>
            <a:r>
              <a:rPr lang="en-US" dirty="0" smtClean="0">
                <a:solidFill>
                  <a:schemeClr val="tx1"/>
                </a:solidFill>
              </a:rPr>
              <a:t>Help</a:t>
            </a:r>
            <a:endParaRPr lang="en-US"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1524</TotalTime>
  <Words>1608</Words>
  <Application>Microsoft Office PowerPoint</Application>
  <PresentationFormat>On-screen Show (4:3)</PresentationFormat>
  <Paragraphs>406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Storyboard Number:  T1 Program Name: Student Leadership Program Tutorial    Author: Anonymous    Date: 3/17/2010          Comments</vt:lpstr>
      <vt:lpstr>Storyboard Number:  T2 Program Name: Student Leadership Program Tutorial    Author: Anonymous    Date: 3/17/2010          Comments</vt:lpstr>
      <vt:lpstr>Storyboard Number:  D1 Program Name: Student Leadership Program Tutorial    Author: Anonymous    Date: 3/17/2010          Comments</vt:lpstr>
      <vt:lpstr>Storyboard Number:  D2 Program Name: Student Leadership Program Tutorial    Author: Anonymous    Date: 3/17/2010          Comments</vt:lpstr>
      <vt:lpstr>Storyboard Number:  T3 Program Name: Student Leadership Program Tutorial    Author: Anonymous    Date: 3/17/2010          Comments</vt:lpstr>
      <vt:lpstr>Storyboard Number:  P1 Program Name: Student Leadership Program Tutorial    Author: Anonymous    Date: 3/17/2010          Comments</vt:lpstr>
      <vt:lpstr>Storyboard Number:  P2 Program Name: Student Leadership Program Tutorial    Author: Anonymous    Date: 3/17/2010          Comments</vt:lpstr>
      <vt:lpstr>Storyboard Number:  P3 Program Name: Student Leadership Program Tutorial    Author: Anonymous    Date: 3/17/2010          Comments</vt:lpstr>
      <vt:lpstr>Storyboard Number:  P4 Program Name: Student Leadership Program Tutorial    Author: Anonymous    Date: 3/17/2010          Comments</vt:lpstr>
      <vt:lpstr>Storyboard Number:  E1 Program Name: Student Leadership Program Tutorial    Author: Anonymous    Date: 3/17/2010          Comments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Here</dc:title>
  <dc:creator>sangeeta</dc:creator>
  <cp:lastModifiedBy>sangeeta</cp:lastModifiedBy>
  <cp:revision>91</cp:revision>
  <dcterms:created xsi:type="dcterms:W3CDTF">2010-03-20T21:47:39Z</dcterms:created>
  <dcterms:modified xsi:type="dcterms:W3CDTF">2010-03-22T00:37:02Z</dcterms:modified>
</cp:coreProperties>
</file>