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80" r:id="rId18"/>
    <p:sldId id="281" r:id="rId19"/>
    <p:sldId id="282" r:id="rId20"/>
    <p:sldId id="283" r:id="rId21"/>
    <p:sldId id="284" r:id="rId22"/>
    <p:sldId id="285" r:id="rId23"/>
    <p:sldId id="286" r:id="rId24"/>
    <p:sldId id="287" r:id="rId25"/>
    <p:sldId id="288" r:id="rId26"/>
    <p:sldId id="289" r:id="rId27"/>
    <p:sldId id="273" r:id="rId28"/>
    <p:sldId id="274" r:id="rId29"/>
    <p:sldId id="275" r:id="rId30"/>
    <p:sldId id="276" r:id="rId31"/>
    <p:sldId id="277" r:id="rId32"/>
    <p:sldId id="279" r:id="rId33"/>
    <p:sldId id="290" r:id="rId34"/>
    <p:sldId id="292" r:id="rId35"/>
    <p:sldId id="291" r:id="rId36"/>
    <p:sldId id="293" r:id="rId37"/>
    <p:sldId id="294" r:id="rId38"/>
    <p:sldId id="295" r:id="rId39"/>
    <p:sldId id="296" r:id="rId40"/>
    <p:sldId id="297" r:id="rId41"/>
    <p:sldId id="298" r:id="rId42"/>
    <p:sldId id="299" r:id="rId43"/>
    <p:sldId id="300" r:id="rId44"/>
    <p:sldId id="301" r:id="rId45"/>
    <p:sldId id="307" r:id="rId46"/>
    <p:sldId id="303" r:id="rId47"/>
    <p:sldId id="305" r:id="rId48"/>
    <p:sldId id="304" r:id="rId49"/>
    <p:sldId id="306" r:id="rId50"/>
  </p:sldIdLst>
  <p:sldSz cx="9144000" cy="6858000" type="screen4x3"/>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75" autoAdjust="0"/>
  </p:normalViewPr>
  <p:slideViewPr>
    <p:cSldViewPr>
      <p:cViewPr varScale="1">
        <p:scale>
          <a:sx n="82" d="100"/>
          <a:sy n="82" d="100"/>
        </p:scale>
        <p:origin x="-91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2BF3BB2-D2CA-41C7-BBDF-B30548624D6A}" type="slidenum">
              <a:rPr lang="en-US" smtClean="0"/>
              <a:pPr/>
              <a:t>‹#›</a:t>
            </a:fld>
            <a:endParaRPr lang="en-US"/>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BF3BB2-D2CA-41C7-BBDF-B30548624D6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2BF3BB2-D2CA-41C7-BBDF-B30548624D6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F02F87-C966-4E30-817B-53EFC68EFB8C}" type="datetimeFigureOut">
              <a:rPr lang="en-US" smtClean="0"/>
              <a:pPr/>
              <a:t>3/6/2010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BF3BB2-D2CA-41C7-BBDF-B30548624D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EF02F87-C966-4E30-817B-53EFC68EFB8C}" type="datetimeFigureOut">
              <a:rPr lang="en-US" smtClean="0"/>
              <a:pPr/>
              <a:t>3/6/2010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2BF3BB2-D2CA-41C7-BBDF-B30548624D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EF02F87-C966-4E30-817B-53EFC68EFB8C}" type="datetimeFigureOut">
              <a:rPr lang="en-US" smtClean="0"/>
              <a:pPr/>
              <a:t>3/6/2010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2BF3BB2-D2CA-41C7-BBDF-B30548624D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sidt.com/"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6/67/Semantic_Net.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bill.BBENT\AppData\Local\Microsoft\Windows\Temporary Internet Files\Content.IE5\13EUYYQE\MPj043872700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04800" y="381000"/>
            <a:ext cx="3200400" cy="1752600"/>
          </a:xfrm>
          <a:noFill/>
        </p:spPr>
        <p:txBody>
          <a:bodyPr>
            <a:normAutofit/>
          </a:bodyPr>
          <a:lstStyle/>
          <a:p>
            <a:r>
              <a:rPr lang="en-US" sz="2800" dirty="0" smtClean="0"/>
              <a:t>Module 3.1</a:t>
            </a:r>
            <a:r>
              <a:rPr lang="en-US" dirty="0" smtClean="0"/>
              <a:t/>
            </a:r>
            <a:br>
              <a:rPr lang="en-US" dirty="0" smtClean="0"/>
            </a:br>
            <a:r>
              <a:rPr lang="en-US" sz="3600" dirty="0" smtClean="0"/>
              <a:t>Learning Philosophies</a:t>
            </a:r>
            <a:endParaRPr lang="en-US" dirty="0"/>
          </a:p>
        </p:txBody>
      </p:sp>
      <p:sp>
        <p:nvSpPr>
          <p:cNvPr id="4" name="Title 1"/>
          <p:cNvSpPr txBox="1">
            <a:spLocks/>
          </p:cNvSpPr>
          <p:nvPr/>
        </p:nvSpPr>
        <p:spPr>
          <a:xfrm>
            <a:off x="304800" y="3810000"/>
            <a:ext cx="3200400" cy="914400"/>
          </a:xfrm>
          <a:prstGeom prst="rect">
            <a:avLst/>
          </a:prstGeom>
          <a:noFill/>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100" normalizeH="0" baseline="0" noProof="0" dirty="0" smtClean="0">
                <a:ln>
                  <a:noFill/>
                </a:ln>
                <a:solidFill>
                  <a:schemeClr val="tx2">
                    <a:satMod val="200000"/>
                  </a:schemeClr>
                </a:solidFill>
                <a:effectLst/>
                <a:uLnTx/>
                <a:uFillTx/>
                <a:latin typeface="+mj-lt"/>
                <a:ea typeface="+mj-ea"/>
                <a:cs typeface="+mj-cs"/>
              </a:rPr>
              <a:t>By</a:t>
            </a:r>
            <a:r>
              <a:rPr kumimoji="0" lang="en-US" sz="3200" b="0" i="0" u="none" strike="noStrike" kern="1200" cap="none" spc="-100" normalizeH="0" baseline="0" noProof="0" dirty="0" smtClean="0">
                <a:ln>
                  <a:noFill/>
                </a:ln>
                <a:solidFill>
                  <a:schemeClr val="tx2">
                    <a:satMod val="200000"/>
                  </a:schemeClr>
                </a:solidFill>
                <a:effectLst/>
                <a:uLnTx/>
                <a:uFillTx/>
                <a:latin typeface="+mj-lt"/>
                <a:ea typeface="+mj-ea"/>
                <a:cs typeface="+mj-cs"/>
              </a:rPr>
              <a:t/>
            </a:r>
            <a:br>
              <a:rPr kumimoji="0" lang="en-US" sz="3200" b="0" i="0" u="none" strike="noStrike" kern="1200" cap="none" spc="-100" normalizeH="0" baseline="0" noProof="0" dirty="0" smtClean="0">
                <a:ln>
                  <a:noFill/>
                </a:ln>
                <a:solidFill>
                  <a:schemeClr val="tx2">
                    <a:satMod val="200000"/>
                  </a:schemeClr>
                </a:solidFill>
                <a:effectLst/>
                <a:uLnTx/>
                <a:uFillTx/>
                <a:latin typeface="+mj-lt"/>
                <a:ea typeface="+mj-ea"/>
                <a:cs typeface="+mj-cs"/>
              </a:rPr>
            </a:br>
            <a:r>
              <a:rPr kumimoji="0" lang="en-US" sz="2800" b="0" i="0" u="none" strike="noStrike" kern="1200" cap="none" spc="-100" normalizeH="0" baseline="0" noProof="0" dirty="0" smtClean="0">
                <a:ln>
                  <a:noFill/>
                </a:ln>
                <a:solidFill>
                  <a:schemeClr val="tx2">
                    <a:satMod val="200000"/>
                  </a:schemeClr>
                </a:solidFill>
                <a:effectLst/>
                <a:uLnTx/>
                <a:uFillTx/>
                <a:latin typeface="+mj-lt"/>
                <a:ea typeface="+mj-ea"/>
                <a:cs typeface="+mj-cs"/>
              </a:rPr>
              <a:t>Bill Bennett</a:t>
            </a:r>
            <a:endParaRPr kumimoji="0" lang="en-US" sz="32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pic>
        <p:nvPicPr>
          <p:cNvPr id="5" name="Picture 4" descr="MSIDT_Logo.png">
            <a:hlinkClick r:id="rId3"/>
          </p:cNvPr>
          <p:cNvPicPr>
            <a:picLocks noChangeAspect="1"/>
          </p:cNvPicPr>
          <p:nvPr/>
        </p:nvPicPr>
        <p:blipFill>
          <a:blip r:embed="rId4" cstate="print"/>
          <a:stretch>
            <a:fillRect/>
          </a:stretch>
        </p:blipFill>
        <p:spPr>
          <a:xfrm>
            <a:off x="914400" y="4715848"/>
            <a:ext cx="1066799" cy="10069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Areas of Cognitive Theory Most Related to Multimedia Design</a:t>
            </a:r>
            <a:endParaRPr lang="en-US" dirty="0"/>
          </a:p>
        </p:txBody>
      </p:sp>
      <p:sp>
        <p:nvSpPr>
          <p:cNvPr id="3" name="Content Placeholder 2"/>
          <p:cNvSpPr>
            <a:spLocks noGrp="1"/>
          </p:cNvSpPr>
          <p:nvPr>
            <p:ph idx="1"/>
          </p:nvPr>
        </p:nvSpPr>
        <p:spPr>
          <a:xfrm>
            <a:off x="914400" y="1905000"/>
            <a:ext cx="7772400" cy="4572000"/>
          </a:xfrm>
        </p:spPr>
        <p:txBody>
          <a:bodyPr>
            <a:normAutofit fontScale="85000" lnSpcReduction="20000"/>
          </a:bodyPr>
          <a:lstStyle/>
          <a:p>
            <a:r>
              <a:rPr lang="en-US" dirty="0" smtClean="0"/>
              <a:t>Perception and Attention</a:t>
            </a:r>
          </a:p>
          <a:p>
            <a:r>
              <a:rPr lang="en-US" dirty="0" smtClean="0"/>
              <a:t>Encoding of Information</a:t>
            </a:r>
          </a:p>
          <a:p>
            <a:r>
              <a:rPr lang="en-US" dirty="0" smtClean="0"/>
              <a:t>Memory</a:t>
            </a:r>
          </a:p>
          <a:p>
            <a:r>
              <a:rPr lang="en-US" dirty="0" smtClean="0"/>
              <a:t>Comprehension</a:t>
            </a:r>
          </a:p>
          <a:p>
            <a:r>
              <a:rPr lang="en-US" dirty="0" smtClean="0"/>
              <a:t>Active Learning</a:t>
            </a:r>
          </a:p>
          <a:p>
            <a:r>
              <a:rPr lang="en-US" dirty="0" smtClean="0"/>
              <a:t>Motivation</a:t>
            </a:r>
          </a:p>
          <a:p>
            <a:r>
              <a:rPr lang="en-US" dirty="0" smtClean="0"/>
              <a:t>Locus of Control</a:t>
            </a:r>
          </a:p>
          <a:p>
            <a:r>
              <a:rPr lang="en-US" dirty="0" smtClean="0"/>
              <a:t>Mental Models</a:t>
            </a:r>
          </a:p>
          <a:p>
            <a:r>
              <a:rPr lang="en-US" dirty="0" smtClean="0"/>
              <a:t>Metacognition</a:t>
            </a:r>
          </a:p>
          <a:p>
            <a:r>
              <a:rPr lang="en-US" dirty="0" smtClean="0"/>
              <a:t>Transfer of Learning</a:t>
            </a:r>
          </a:p>
          <a:p>
            <a:r>
              <a:rPr lang="en-US" dirty="0" smtClean="0"/>
              <a:t>Individual Differences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and Attention</a:t>
            </a:r>
            <a:endParaRPr lang="en-US" dirty="0"/>
          </a:p>
        </p:txBody>
      </p:sp>
      <p:sp>
        <p:nvSpPr>
          <p:cNvPr id="3" name="Content Placeholder 2"/>
          <p:cNvSpPr>
            <a:spLocks noGrp="1"/>
          </p:cNvSpPr>
          <p:nvPr>
            <p:ph idx="1"/>
          </p:nvPr>
        </p:nvSpPr>
        <p:spPr>
          <a:xfrm>
            <a:off x="838200" y="1783560"/>
            <a:ext cx="8001000" cy="4572000"/>
          </a:xfrm>
        </p:spPr>
        <p:txBody>
          <a:bodyPr>
            <a:normAutofit fontScale="62500" lnSpcReduction="20000"/>
          </a:bodyPr>
          <a:lstStyle/>
          <a:p>
            <a:r>
              <a:rPr lang="en-US" sz="4600" dirty="0" smtClean="0"/>
              <a:t>Learning begins with attention to and perception of information</a:t>
            </a:r>
          </a:p>
          <a:p>
            <a:r>
              <a:rPr lang="en-US" sz="4600" dirty="0" smtClean="0"/>
              <a:t>Three main principles:</a:t>
            </a:r>
          </a:p>
          <a:p>
            <a:pPr lvl="2"/>
            <a:r>
              <a:rPr lang="en-US" sz="2600" dirty="0" smtClean="0"/>
              <a:t>Information (visual or aural) must be easy to receive</a:t>
            </a:r>
          </a:p>
          <a:p>
            <a:pPr lvl="2"/>
            <a:r>
              <a:rPr lang="en-US" sz="2600" dirty="0" smtClean="0"/>
              <a:t>The position (spatial or temporal) of information affects our attention to and perception of it</a:t>
            </a:r>
          </a:p>
          <a:p>
            <a:pPr lvl="2"/>
            <a:r>
              <a:rPr lang="en-US" sz="2600" dirty="0" smtClean="0"/>
              <a:t>Differences and changes attract and maintain attention</a:t>
            </a:r>
          </a:p>
          <a:p>
            <a:r>
              <a:rPr lang="en-US" sz="4600" dirty="0" smtClean="0"/>
              <a:t>For perception of lesson elements to occur:</a:t>
            </a:r>
          </a:p>
          <a:p>
            <a:pPr lvl="2"/>
            <a:r>
              <a:rPr lang="en-US" sz="2600" dirty="0" smtClean="0"/>
              <a:t> Attention must be initially attracted and maintained throughout lesson</a:t>
            </a:r>
          </a:p>
          <a:p>
            <a:pPr lvl="2"/>
            <a:r>
              <a:rPr lang="en-US" sz="2600" dirty="0" smtClean="0"/>
              <a:t>Attention is affected and maintained by many characteristics of the learners themselves including:</a:t>
            </a:r>
          </a:p>
          <a:p>
            <a:pPr lvl="3"/>
            <a:r>
              <a:rPr lang="en-US" sz="2600" dirty="0" smtClean="0"/>
              <a:t>Level of involvement in lesson</a:t>
            </a:r>
          </a:p>
          <a:p>
            <a:pPr lvl="3"/>
            <a:r>
              <a:rPr lang="en-US" sz="2600" dirty="0" smtClean="0"/>
              <a:t>Personal interest in topic</a:t>
            </a:r>
          </a:p>
          <a:p>
            <a:pPr lvl="3"/>
            <a:r>
              <a:rPr lang="en-US" sz="2600" dirty="0" smtClean="0"/>
              <a:t>Prior knowledge about content</a:t>
            </a:r>
          </a:p>
          <a:p>
            <a:pPr lvl="3"/>
            <a:r>
              <a:rPr lang="en-US" sz="2600" dirty="0" smtClean="0"/>
              <a:t>Difficulty of the lesson for them</a:t>
            </a:r>
          </a:p>
          <a:p>
            <a:pPr lvl="3"/>
            <a:r>
              <a:rPr lang="en-US" sz="2600" dirty="0" smtClean="0"/>
              <a:t>Novelty or familiarity of the information</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of Information</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smtClean="0"/>
              <a:t>Lesson must be transformed into a format that can be stored in the brain</a:t>
            </a:r>
          </a:p>
          <a:p>
            <a:r>
              <a:rPr lang="en-US" sz="3200" dirty="0" smtClean="0"/>
              <a:t>Encoding depends on a number of factors including:</a:t>
            </a:r>
          </a:p>
          <a:p>
            <a:pPr lvl="1"/>
            <a:r>
              <a:rPr lang="en-US" dirty="0" smtClean="0"/>
              <a:t>The format of the information in the environment</a:t>
            </a:r>
          </a:p>
          <a:p>
            <a:pPr lvl="1"/>
            <a:r>
              <a:rPr lang="en-US" dirty="0" smtClean="0"/>
              <a:t>The medium of the information</a:t>
            </a:r>
          </a:p>
          <a:p>
            <a:pPr lvl="1"/>
            <a:r>
              <a:rPr lang="en-US" dirty="0" smtClean="0"/>
              <a:t>Interrelationships of different information elements</a:t>
            </a:r>
          </a:p>
          <a:p>
            <a:r>
              <a:rPr lang="en-US" sz="3200" dirty="0" smtClean="0"/>
              <a:t>Principals of particular relevance to interactive multimedia</a:t>
            </a:r>
          </a:p>
          <a:p>
            <a:pPr lvl="1"/>
            <a:r>
              <a:rPr lang="en-US" b="1" dirty="0" smtClean="0"/>
              <a:t>Dual coding </a:t>
            </a:r>
            <a:r>
              <a:rPr lang="en-US" dirty="0" smtClean="0"/>
              <a:t>(Clark &amp; </a:t>
            </a:r>
            <a:r>
              <a:rPr lang="en-US" dirty="0" err="1" smtClean="0"/>
              <a:t>Paivio</a:t>
            </a:r>
            <a:r>
              <a:rPr lang="en-US" dirty="0" smtClean="0"/>
              <a:t>, 1995)</a:t>
            </a:r>
          </a:p>
          <a:p>
            <a:pPr lvl="2"/>
            <a:r>
              <a:rPr lang="en-US" sz="2600" dirty="0" smtClean="0"/>
              <a:t>Learning is enhanced when complementary information is received simultaneously</a:t>
            </a:r>
          </a:p>
          <a:p>
            <a:pPr lvl="3"/>
            <a:r>
              <a:rPr lang="en-US" dirty="0" smtClean="0"/>
              <a:t>Visuals with complimentary narration (good)</a:t>
            </a:r>
          </a:p>
          <a:p>
            <a:pPr lvl="3"/>
            <a:r>
              <a:rPr lang="en-US" dirty="0" smtClean="0"/>
              <a:t>Narration while viewing conflicting text (bad)</a:t>
            </a:r>
          </a:p>
          <a:p>
            <a:pPr lvl="1"/>
            <a:r>
              <a:rPr lang="en-US" b="1" dirty="0" smtClean="0"/>
              <a:t>Multimedia effect </a:t>
            </a:r>
            <a:r>
              <a:rPr lang="en-US" dirty="0" smtClean="0"/>
              <a:t>( Mayer, 1997; Mayer, Steinhoff, Bower, and Mars, 1995)</a:t>
            </a:r>
          </a:p>
          <a:p>
            <a:pPr lvl="1"/>
            <a:r>
              <a:rPr lang="en-US" b="1" dirty="0" smtClean="0"/>
              <a:t>Multiple symbol systems </a:t>
            </a:r>
            <a:r>
              <a:rPr lang="en-US" dirty="0" smtClean="0"/>
              <a:t>(Dickson, 1985)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Content Placeholder 2"/>
          <p:cNvSpPr>
            <a:spLocks noGrp="1"/>
          </p:cNvSpPr>
          <p:nvPr>
            <p:ph idx="1"/>
          </p:nvPr>
        </p:nvSpPr>
        <p:spPr/>
        <p:txBody>
          <a:bodyPr>
            <a:normAutofit fontScale="85000" lnSpcReduction="20000"/>
          </a:bodyPr>
          <a:lstStyle/>
          <a:p>
            <a:pPr lvl="1"/>
            <a:r>
              <a:rPr lang="en-US" sz="2800" dirty="0" smtClean="0"/>
              <a:t>Ensuring the important information can be recalled</a:t>
            </a:r>
          </a:p>
          <a:p>
            <a:pPr lvl="1"/>
            <a:r>
              <a:rPr lang="en-US" sz="2800" b="1" dirty="0" smtClean="0"/>
              <a:t>Principle of organization</a:t>
            </a:r>
          </a:p>
          <a:p>
            <a:pPr lvl="2"/>
            <a:r>
              <a:rPr lang="en-US" dirty="0" smtClean="0"/>
              <a:t>Information is better retained if it is organized</a:t>
            </a:r>
          </a:p>
          <a:p>
            <a:pPr lvl="2"/>
            <a:r>
              <a:rPr lang="en-US" dirty="0" smtClean="0"/>
              <a:t>More powerful than principle of repetition</a:t>
            </a:r>
          </a:p>
          <a:p>
            <a:pPr lvl="2"/>
            <a:r>
              <a:rPr lang="en-US" dirty="0" smtClean="0"/>
              <a:t>Not always appropriate or convenient</a:t>
            </a:r>
          </a:p>
          <a:p>
            <a:pPr lvl="3"/>
            <a:r>
              <a:rPr lang="en-US" sz="2400" dirty="0" smtClean="0"/>
              <a:t>When information has no inherent organization</a:t>
            </a:r>
          </a:p>
          <a:p>
            <a:pPr lvl="3"/>
            <a:r>
              <a:rPr lang="en-US" sz="2400" dirty="0" smtClean="0"/>
              <a:t>When remembering large amounts of information</a:t>
            </a:r>
          </a:p>
          <a:p>
            <a:pPr lvl="3"/>
            <a:r>
              <a:rPr lang="en-US" sz="2400" dirty="0" smtClean="0"/>
              <a:t>When automaticity is required</a:t>
            </a:r>
          </a:p>
          <a:p>
            <a:pPr lvl="3"/>
            <a:r>
              <a:rPr lang="en-US" sz="2400" dirty="0" smtClean="0"/>
              <a:t>When motor or psychomotor skills are being learned</a:t>
            </a:r>
          </a:p>
          <a:p>
            <a:pPr lvl="1"/>
            <a:r>
              <a:rPr lang="en-US" sz="2800" b="1" dirty="0" smtClean="0"/>
              <a:t>Principle of repetition</a:t>
            </a:r>
          </a:p>
          <a:p>
            <a:pPr lvl="2"/>
            <a:r>
              <a:rPr lang="en-US" dirty="0" smtClean="0"/>
              <a:t>Information is better retained the more it is practiced or used</a:t>
            </a:r>
          </a:p>
          <a:p>
            <a:pPr lvl="1"/>
            <a:r>
              <a:rPr lang="en-US" sz="2800" dirty="0" smtClean="0"/>
              <a:t>Affected by motivation and relevance of information to the learner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a:t>
            </a:r>
            <a:endParaRPr lang="en-US" dirty="0"/>
          </a:p>
        </p:txBody>
      </p:sp>
      <p:sp>
        <p:nvSpPr>
          <p:cNvPr id="3" name="Content Placeholder 2"/>
          <p:cNvSpPr>
            <a:spLocks noGrp="1"/>
          </p:cNvSpPr>
          <p:nvPr>
            <p:ph idx="1"/>
          </p:nvPr>
        </p:nvSpPr>
        <p:spPr/>
        <p:txBody>
          <a:bodyPr>
            <a:normAutofit fontScale="92500"/>
          </a:bodyPr>
          <a:lstStyle/>
          <a:p>
            <a:r>
              <a:rPr lang="en-US" sz="3200" dirty="0" smtClean="0"/>
              <a:t>Classify it, apply it, evaluate it, discuss it, manipulate it, and teach it to others</a:t>
            </a:r>
          </a:p>
          <a:p>
            <a:r>
              <a:rPr lang="en-US" sz="3200" dirty="0" smtClean="0"/>
              <a:t>Verbal information: being able to restate in own words or explain it to someone else</a:t>
            </a:r>
          </a:p>
          <a:p>
            <a:r>
              <a:rPr lang="en-US" sz="3200" dirty="0" smtClean="0"/>
              <a:t>Concepts: being able to distinguish examples from non-examples, including difficult discriminations and gray areas</a:t>
            </a:r>
          </a:p>
          <a:p>
            <a:r>
              <a:rPr lang="en-US" sz="3200" dirty="0" smtClean="0"/>
              <a:t>Rules and Principals: knowing when they apply and demonstrating correct application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Learning</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Emphasis of cognitive approach</a:t>
            </a:r>
          </a:p>
          <a:p>
            <a:r>
              <a:rPr lang="en-US" sz="3200" dirty="0" smtClean="0"/>
              <a:t>People learn not only from observation but also by doing</a:t>
            </a:r>
          </a:p>
          <a:p>
            <a:r>
              <a:rPr lang="en-US" sz="3200" dirty="0" smtClean="0"/>
              <a:t>Demonstrates importance in interactive multimedia programs</a:t>
            </a:r>
          </a:p>
          <a:p>
            <a:r>
              <a:rPr lang="en-US" sz="3200" dirty="0" smtClean="0"/>
              <a:t>Difficult to design interactions that are:</a:t>
            </a:r>
          </a:p>
          <a:p>
            <a:pPr lvl="1"/>
            <a:r>
              <a:rPr lang="en-US" dirty="0" smtClean="0"/>
              <a:t>Frequent</a:t>
            </a:r>
          </a:p>
          <a:p>
            <a:pPr lvl="1"/>
            <a:r>
              <a:rPr lang="en-US" dirty="0" smtClean="0"/>
              <a:t>Relevant</a:t>
            </a:r>
          </a:p>
          <a:p>
            <a:pPr lvl="1"/>
            <a:r>
              <a:rPr lang="en-US" dirty="0" smtClean="0"/>
              <a:t>Interesting</a:t>
            </a:r>
          </a:p>
          <a:p>
            <a:pPr lvl="1"/>
            <a:r>
              <a:rPr lang="en-US" dirty="0" smtClean="0"/>
              <a:t>Appropriate level of difficulty</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Essential to learning</a:t>
            </a:r>
          </a:p>
          <a:p>
            <a:r>
              <a:rPr lang="en-US" dirty="0" smtClean="0"/>
              <a:t>2 models used in multimedia design</a:t>
            </a:r>
          </a:p>
          <a:p>
            <a:pPr lvl="1"/>
            <a:r>
              <a:rPr lang="en-US" dirty="0" smtClean="0"/>
              <a:t>Malone’s Motivation Theory</a:t>
            </a:r>
          </a:p>
          <a:p>
            <a:pPr lvl="1"/>
            <a:r>
              <a:rPr lang="en-US" dirty="0" smtClean="0"/>
              <a:t>Keller’s ARCS Motivation Theory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Malone’s Motivation Theory</a:t>
            </a:r>
            <a:endParaRPr lang="en-US" dirty="0"/>
          </a:p>
        </p:txBody>
      </p:sp>
      <p:sp>
        <p:nvSpPr>
          <p:cNvPr id="3" name="Content Placeholder 2"/>
          <p:cNvSpPr>
            <a:spLocks noGrp="1"/>
          </p:cNvSpPr>
          <p:nvPr>
            <p:ph idx="1"/>
          </p:nvPr>
        </p:nvSpPr>
        <p:spPr/>
        <p:txBody>
          <a:bodyPr/>
          <a:lstStyle/>
          <a:p>
            <a:r>
              <a:rPr lang="en-US" dirty="0" smtClean="0"/>
              <a:t>Intrinsic better then extrinsic in learning</a:t>
            </a:r>
          </a:p>
          <a:p>
            <a:r>
              <a:rPr lang="en-US" dirty="0" smtClean="0"/>
              <a:t>Four elements enhance intrinsic motivation</a:t>
            </a:r>
          </a:p>
          <a:p>
            <a:pPr lvl="1"/>
            <a:r>
              <a:rPr lang="en-US" dirty="0" smtClean="0"/>
              <a:t>Challenge</a:t>
            </a:r>
          </a:p>
          <a:p>
            <a:pPr lvl="1"/>
            <a:r>
              <a:rPr lang="en-US" dirty="0" smtClean="0"/>
              <a:t>Curiosity</a:t>
            </a:r>
          </a:p>
          <a:p>
            <a:pPr lvl="1"/>
            <a:r>
              <a:rPr lang="en-US" dirty="0" smtClean="0"/>
              <a:t>Control</a:t>
            </a:r>
          </a:p>
          <a:p>
            <a:pPr lvl="1"/>
            <a:r>
              <a:rPr lang="en-US" dirty="0" smtClean="0"/>
              <a:t>Fantasy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r>
              <a:rPr lang="en-US" dirty="0" smtClean="0"/>
              <a:t>Should be individualized and adjusted for the learner</a:t>
            </a:r>
          </a:p>
          <a:p>
            <a:r>
              <a:rPr lang="en-US" dirty="0" smtClean="0"/>
              <a:t>Lesson should not be too easy or too difficult</a:t>
            </a:r>
          </a:p>
          <a:p>
            <a:r>
              <a:rPr lang="en-US" dirty="0" smtClean="0"/>
              <a:t>Uncertain outcomes increase challenge</a:t>
            </a:r>
          </a:p>
          <a:p>
            <a:r>
              <a:rPr lang="en-US" dirty="0" smtClean="0"/>
              <a:t>Vary challenge as performance improves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Curiosity</a:t>
            </a:r>
            <a:endParaRPr lang="en-US" dirty="0"/>
          </a:p>
        </p:txBody>
      </p:sp>
      <p:sp>
        <p:nvSpPr>
          <p:cNvPr id="3" name="Content Placeholder 2"/>
          <p:cNvSpPr>
            <a:spLocks noGrp="1"/>
          </p:cNvSpPr>
          <p:nvPr>
            <p:ph idx="1"/>
          </p:nvPr>
        </p:nvSpPr>
        <p:spPr/>
        <p:txBody>
          <a:bodyPr/>
          <a:lstStyle/>
          <a:p>
            <a:r>
              <a:rPr lang="en-US" dirty="0" smtClean="0"/>
              <a:t>Sensory curiosity</a:t>
            </a:r>
          </a:p>
          <a:p>
            <a:pPr lvl="1"/>
            <a:r>
              <a:rPr lang="en-US" dirty="0" smtClean="0"/>
              <a:t>Aroused by surprising or attention getting visual and auditory effects</a:t>
            </a:r>
          </a:p>
          <a:p>
            <a:r>
              <a:rPr lang="en-US" dirty="0" smtClean="0"/>
              <a:t>Cognitive curiosity</a:t>
            </a:r>
          </a:p>
          <a:p>
            <a:pPr lvl="1"/>
            <a:r>
              <a:rPr lang="en-US" dirty="0" smtClean="0"/>
              <a:t>Aroused by information that conflicts with learners existing knowledge or expectation, is contradictory or is in some way incomplete</a:t>
            </a:r>
          </a:p>
          <a:p>
            <a:r>
              <a:rPr lang="en-US" dirty="0" smtClean="0"/>
              <a:t>Learners are encouraged to seek new information that remedies conflict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a:effectLst/>
        </p:spPr>
        <p:txBody>
          <a:bodyPr>
            <a:normAutofit fontScale="90000"/>
          </a:bodyPr>
          <a:lstStyle/>
          <a:p>
            <a:r>
              <a:rPr lang="en-US" b="0" dirty="0" smtClean="0"/>
              <a:t>3 Major Learning Philosophies</a:t>
            </a:r>
            <a:endParaRPr lang="en-US" b="0" dirty="0"/>
          </a:p>
        </p:txBody>
      </p:sp>
      <p:sp>
        <p:nvSpPr>
          <p:cNvPr id="3" name="Subtitle 2"/>
          <p:cNvSpPr>
            <a:spLocks noGrp="1"/>
          </p:cNvSpPr>
          <p:nvPr>
            <p:ph type="subTitle" idx="1"/>
          </p:nvPr>
        </p:nvSpPr>
        <p:spPr>
          <a:xfrm>
            <a:off x="1371600" y="1981200"/>
            <a:ext cx="6400800" cy="1828800"/>
          </a:xfrm>
        </p:spPr>
        <p:txBody>
          <a:bodyPr>
            <a:normAutofit/>
          </a:bodyPr>
          <a:lstStyle/>
          <a:p>
            <a:pPr marL="514350" indent="-514350" algn="l">
              <a:buFont typeface="Arial" pitchFamily="34" charset="0"/>
              <a:buChar char="•"/>
            </a:pPr>
            <a:r>
              <a:rPr lang="en-US" sz="3600" dirty="0" smtClean="0"/>
              <a:t>Behavioral</a:t>
            </a:r>
          </a:p>
          <a:p>
            <a:pPr marL="514350" indent="-514350" algn="l">
              <a:buFont typeface="Arial" pitchFamily="34" charset="0"/>
              <a:buChar char="•"/>
            </a:pPr>
            <a:r>
              <a:rPr lang="en-US" sz="3600" dirty="0" smtClean="0"/>
              <a:t>Cognitive</a:t>
            </a:r>
          </a:p>
          <a:p>
            <a:pPr marL="514350" indent="-514350" algn="l">
              <a:buFont typeface="Arial" pitchFamily="34" charset="0"/>
              <a:buChar char="•"/>
            </a:pPr>
            <a:r>
              <a:rPr lang="en-US" sz="3600" dirty="0" smtClean="0"/>
              <a:t>Constructivism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3 rules:</a:t>
            </a:r>
          </a:p>
          <a:p>
            <a:pPr lvl="1"/>
            <a:r>
              <a:rPr lang="en-US" dirty="0" smtClean="0"/>
              <a:t>Contingency</a:t>
            </a:r>
          </a:p>
          <a:p>
            <a:pPr lvl="2"/>
            <a:r>
              <a:rPr lang="en-US" dirty="0" smtClean="0"/>
              <a:t>Lessons that give feedback to learner’s responses</a:t>
            </a:r>
          </a:p>
          <a:p>
            <a:pPr lvl="1"/>
            <a:r>
              <a:rPr lang="en-US" dirty="0" smtClean="0"/>
              <a:t>Choice</a:t>
            </a:r>
          </a:p>
          <a:p>
            <a:pPr lvl="2"/>
            <a:r>
              <a:rPr lang="en-US" dirty="0" smtClean="0"/>
              <a:t>Let learner determine sequence</a:t>
            </a:r>
          </a:p>
          <a:p>
            <a:pPr lvl="1"/>
            <a:r>
              <a:rPr lang="en-US" dirty="0" smtClean="0"/>
              <a:t>Power</a:t>
            </a:r>
          </a:p>
          <a:p>
            <a:pPr lvl="2"/>
            <a:r>
              <a:rPr lang="en-US" dirty="0" smtClean="0"/>
              <a:t>If learner’s actions have powerful effects, lesson will be motivating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Fantasy</a:t>
            </a:r>
            <a:endParaRPr lang="en-US" dirty="0"/>
          </a:p>
        </p:txBody>
      </p:sp>
      <p:sp>
        <p:nvSpPr>
          <p:cNvPr id="3" name="Content Placeholder 2"/>
          <p:cNvSpPr>
            <a:spLocks noGrp="1"/>
          </p:cNvSpPr>
          <p:nvPr>
            <p:ph idx="1"/>
          </p:nvPr>
        </p:nvSpPr>
        <p:spPr/>
        <p:txBody>
          <a:bodyPr/>
          <a:lstStyle/>
          <a:p>
            <a:r>
              <a:rPr lang="en-US" dirty="0" smtClean="0"/>
              <a:t>Encourages learners to imagine themselves in imaginary contexts or events using vivid realistic images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Keller’s ARC Motivation Theory</a:t>
            </a:r>
            <a:endParaRPr lang="en-US" sz="3600" dirty="0"/>
          </a:p>
        </p:txBody>
      </p:sp>
      <p:sp>
        <p:nvSpPr>
          <p:cNvPr id="3" name="Content Placeholder 2"/>
          <p:cNvSpPr>
            <a:spLocks noGrp="1"/>
          </p:cNvSpPr>
          <p:nvPr>
            <p:ph idx="1"/>
          </p:nvPr>
        </p:nvSpPr>
        <p:spPr/>
        <p:txBody>
          <a:bodyPr/>
          <a:lstStyle/>
          <a:p>
            <a:r>
              <a:rPr lang="en-US" dirty="0" smtClean="0"/>
              <a:t>ID must be proficient at:</a:t>
            </a:r>
          </a:p>
          <a:p>
            <a:pPr lvl="1"/>
            <a:r>
              <a:rPr lang="en-US" dirty="0" smtClean="0"/>
              <a:t>Motivation design</a:t>
            </a:r>
          </a:p>
          <a:p>
            <a:pPr lvl="1"/>
            <a:r>
              <a:rPr lang="en-US" dirty="0" smtClean="0"/>
              <a:t>Instructional design</a:t>
            </a:r>
          </a:p>
          <a:p>
            <a:pPr lvl="1"/>
            <a:r>
              <a:rPr lang="en-US" dirty="0" smtClean="0"/>
              <a:t>Content design</a:t>
            </a:r>
          </a:p>
          <a:p>
            <a:r>
              <a:rPr lang="en-US" dirty="0" smtClean="0"/>
              <a:t>Four design considerations (ARCS):</a:t>
            </a:r>
          </a:p>
          <a:p>
            <a:pPr lvl="1"/>
            <a:r>
              <a:rPr lang="en-US" dirty="0" smtClean="0"/>
              <a:t>Attention</a:t>
            </a:r>
          </a:p>
          <a:p>
            <a:pPr lvl="1"/>
            <a:r>
              <a:rPr lang="en-US" dirty="0" smtClean="0"/>
              <a:t>Relevance</a:t>
            </a:r>
          </a:p>
          <a:p>
            <a:pPr lvl="1"/>
            <a:r>
              <a:rPr lang="en-US" dirty="0" smtClean="0"/>
              <a:t>Confidence</a:t>
            </a:r>
          </a:p>
          <a:p>
            <a:pPr lvl="1"/>
            <a:r>
              <a:rPr lang="en-US" dirty="0" smtClean="0"/>
              <a:t>Satisfaction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a:t>
            </a:r>
            <a:endParaRPr lang="en-US" dirty="0"/>
          </a:p>
        </p:txBody>
      </p:sp>
      <p:sp>
        <p:nvSpPr>
          <p:cNvPr id="3" name="Content Placeholder 2"/>
          <p:cNvSpPr>
            <a:spLocks noGrp="1"/>
          </p:cNvSpPr>
          <p:nvPr>
            <p:ph idx="1"/>
          </p:nvPr>
        </p:nvSpPr>
        <p:spPr/>
        <p:txBody>
          <a:bodyPr/>
          <a:lstStyle/>
          <a:p>
            <a:r>
              <a:rPr lang="en-US" dirty="0" smtClean="0"/>
              <a:t>Must be captured early and maintained</a:t>
            </a:r>
          </a:p>
          <a:p>
            <a:pPr lvl="1"/>
            <a:r>
              <a:rPr lang="en-US" dirty="0" smtClean="0"/>
              <a:t>Curiosity one way to capture attention</a:t>
            </a:r>
          </a:p>
          <a:p>
            <a:pPr lvl="1"/>
            <a:r>
              <a:rPr lang="en-US" dirty="0" smtClean="0"/>
              <a:t>Perceptual and content variety maintain attention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p:txBody>
          <a:bodyPr/>
          <a:lstStyle/>
          <a:p>
            <a:r>
              <a:rPr lang="en-US" dirty="0" smtClean="0"/>
              <a:t>Showing learners what they will be learning is useful</a:t>
            </a:r>
          </a:p>
          <a:p>
            <a:r>
              <a:rPr lang="en-US" dirty="0" smtClean="0"/>
              <a:t>Fantasy examples from Malone are helpful</a:t>
            </a:r>
          </a:p>
          <a:p>
            <a:r>
              <a:rPr lang="en-US" dirty="0" smtClean="0"/>
              <a:t>Content and examples need to be interesting or important to learner</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a:t>
            </a:r>
            <a:endParaRPr lang="en-US" dirty="0"/>
          </a:p>
        </p:txBody>
      </p:sp>
      <p:sp>
        <p:nvSpPr>
          <p:cNvPr id="3" name="Content Placeholder 2"/>
          <p:cNvSpPr>
            <a:spLocks noGrp="1"/>
          </p:cNvSpPr>
          <p:nvPr>
            <p:ph idx="1"/>
          </p:nvPr>
        </p:nvSpPr>
        <p:spPr/>
        <p:txBody>
          <a:bodyPr/>
          <a:lstStyle/>
          <a:p>
            <a:r>
              <a:rPr lang="en-US" dirty="0" smtClean="0"/>
              <a:t>Make expectations for learning clear</a:t>
            </a:r>
          </a:p>
          <a:p>
            <a:r>
              <a:rPr lang="en-US" dirty="0" smtClean="0"/>
              <a:t>Provide reasonable opportunities to be successful</a:t>
            </a:r>
          </a:p>
          <a:p>
            <a:r>
              <a:rPr lang="en-US" dirty="0" smtClean="0"/>
              <a:t>Give the learner personal control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Satisfaction</a:t>
            </a:r>
            <a:endParaRPr lang="en-US" dirty="0"/>
          </a:p>
        </p:txBody>
      </p:sp>
      <p:sp>
        <p:nvSpPr>
          <p:cNvPr id="3" name="Content Placeholder 2"/>
          <p:cNvSpPr>
            <a:spLocks noGrp="1"/>
          </p:cNvSpPr>
          <p:nvPr>
            <p:ph idx="1"/>
          </p:nvPr>
        </p:nvSpPr>
        <p:spPr/>
        <p:txBody>
          <a:bodyPr/>
          <a:lstStyle/>
          <a:p>
            <a:r>
              <a:rPr lang="en-US" dirty="0" smtClean="0"/>
              <a:t>Enable users to apply what they have learned</a:t>
            </a:r>
          </a:p>
          <a:p>
            <a:r>
              <a:rPr lang="en-US" dirty="0" smtClean="0"/>
              <a:t>Provide positive consequences following progress</a:t>
            </a:r>
          </a:p>
          <a:p>
            <a:r>
              <a:rPr lang="en-US" dirty="0" smtClean="0"/>
              <a:t>Fairness is accomplished through:</a:t>
            </a:r>
          </a:p>
          <a:p>
            <a:pPr lvl="1"/>
            <a:r>
              <a:rPr lang="en-US" dirty="0" smtClean="0"/>
              <a:t>lesson consistency</a:t>
            </a:r>
          </a:p>
          <a:p>
            <a:pPr lvl="1"/>
            <a:r>
              <a:rPr lang="en-US" dirty="0" smtClean="0"/>
              <a:t>activities in keeping with stated objectives</a:t>
            </a:r>
          </a:p>
          <a:p>
            <a:pPr lvl="1"/>
            <a:r>
              <a:rPr lang="en-US" dirty="0" smtClean="0"/>
              <a:t>intelligent and consistent evaluation of learners actions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Locus of Control</a:t>
            </a:r>
            <a:endParaRPr lang="en-US" dirty="0"/>
          </a:p>
        </p:txBody>
      </p:sp>
      <p:sp>
        <p:nvSpPr>
          <p:cNvPr id="3" name="Content Placeholder 2"/>
          <p:cNvSpPr>
            <a:spLocks noGrp="1"/>
          </p:cNvSpPr>
          <p:nvPr>
            <p:ph idx="1"/>
          </p:nvPr>
        </p:nvSpPr>
        <p:spPr/>
        <p:txBody>
          <a:bodyPr/>
          <a:lstStyle/>
          <a:p>
            <a:r>
              <a:rPr lang="en-US" dirty="0" smtClean="0"/>
              <a:t>Means whether control of sequence, content, methodology is controlled by learner, program, or a combination of both</a:t>
            </a:r>
          </a:p>
          <a:p>
            <a:r>
              <a:rPr lang="en-US" dirty="0" smtClean="0"/>
              <a:t>Higher achieving learners do better with more control than lower achievers</a:t>
            </a:r>
          </a:p>
          <a:p>
            <a:r>
              <a:rPr lang="en-US" dirty="0" smtClean="0"/>
              <a:t>Give perception of control while only providing partial control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Models</a:t>
            </a:r>
            <a:endParaRPr lang="en-US" dirty="0"/>
          </a:p>
        </p:txBody>
      </p:sp>
      <p:sp>
        <p:nvSpPr>
          <p:cNvPr id="3" name="Content Placeholder 2"/>
          <p:cNvSpPr>
            <a:spLocks noGrp="1"/>
          </p:cNvSpPr>
          <p:nvPr>
            <p:ph idx="1"/>
          </p:nvPr>
        </p:nvSpPr>
        <p:spPr/>
        <p:txBody>
          <a:bodyPr/>
          <a:lstStyle/>
          <a:p>
            <a:r>
              <a:rPr lang="en-US" dirty="0" smtClean="0"/>
              <a:t>A representation in working memory that can be “run” by the learner to understand a system, solve problems, or predict events</a:t>
            </a:r>
          </a:p>
          <a:p>
            <a:r>
              <a:rPr lang="en-US" dirty="0" smtClean="0"/>
              <a:t>Use conceptual models to aid learner’s in acquiring or adjusting mental models</a:t>
            </a:r>
          </a:p>
          <a:p>
            <a:pPr lvl="1"/>
            <a:r>
              <a:rPr lang="en-US" dirty="0" smtClean="0"/>
              <a:t>Computer diagrams</a:t>
            </a:r>
          </a:p>
          <a:p>
            <a:pPr lvl="1"/>
            <a:r>
              <a:rPr lang="en-US" dirty="0" smtClean="0"/>
              <a:t>Animations</a:t>
            </a:r>
          </a:p>
          <a:p>
            <a:pPr lvl="1"/>
            <a:r>
              <a:rPr lang="en-US" dirty="0" smtClean="0"/>
              <a:t>Video presentations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Metacognition</a:t>
            </a:r>
            <a:endParaRPr lang="en-US" dirty="0"/>
          </a:p>
        </p:txBody>
      </p:sp>
      <p:sp>
        <p:nvSpPr>
          <p:cNvPr id="3" name="Content Placeholder 2"/>
          <p:cNvSpPr>
            <a:spLocks noGrp="1"/>
          </p:cNvSpPr>
          <p:nvPr>
            <p:ph idx="1"/>
          </p:nvPr>
        </p:nvSpPr>
        <p:spPr>
          <a:xfrm>
            <a:off x="914400" y="1600200"/>
            <a:ext cx="7772400" cy="4953000"/>
          </a:xfrm>
        </p:spPr>
        <p:txBody>
          <a:bodyPr>
            <a:normAutofit fontScale="47500" lnSpcReduction="20000"/>
          </a:bodyPr>
          <a:lstStyle/>
          <a:p>
            <a:r>
              <a:rPr lang="en-US" sz="5100" dirty="0" smtClean="0"/>
              <a:t>The awareness of one’s own cognition</a:t>
            </a:r>
          </a:p>
          <a:p>
            <a:r>
              <a:rPr lang="en-US" sz="5100" dirty="0" err="1" smtClean="0"/>
              <a:t>Metamemory</a:t>
            </a:r>
            <a:endParaRPr lang="en-US" sz="5100" dirty="0" smtClean="0"/>
          </a:p>
          <a:p>
            <a:pPr lvl="1"/>
            <a:r>
              <a:rPr lang="en-US" sz="3800" dirty="0" smtClean="0"/>
              <a:t>Awareness of how well one remembers or has remembered something</a:t>
            </a:r>
          </a:p>
          <a:p>
            <a:r>
              <a:rPr lang="en-US" sz="5100" dirty="0" err="1" smtClean="0"/>
              <a:t>Metacomprehension</a:t>
            </a:r>
            <a:endParaRPr lang="en-US" sz="5100" dirty="0" smtClean="0"/>
          </a:p>
          <a:p>
            <a:pPr lvl="1"/>
            <a:r>
              <a:rPr lang="en-US" sz="3800" dirty="0" smtClean="0"/>
              <a:t>Awareness of how well one is understanding something</a:t>
            </a:r>
          </a:p>
          <a:p>
            <a:r>
              <a:rPr lang="en-US" sz="5100" dirty="0" smtClean="0"/>
              <a:t>Researchers believe high achievers have good metacognition</a:t>
            </a:r>
          </a:p>
          <a:p>
            <a:r>
              <a:rPr lang="en-US" sz="5100" dirty="0" smtClean="0"/>
              <a:t>Four Learner Categories:</a:t>
            </a:r>
          </a:p>
          <a:p>
            <a:pPr lvl="1"/>
            <a:r>
              <a:rPr lang="en-US" sz="3800" dirty="0" smtClean="0"/>
              <a:t>High cognition/High metacognition</a:t>
            </a:r>
          </a:p>
          <a:p>
            <a:pPr lvl="1"/>
            <a:r>
              <a:rPr lang="en-US" sz="3800" dirty="0" smtClean="0"/>
              <a:t>High cognition/Low metacognition</a:t>
            </a:r>
          </a:p>
          <a:p>
            <a:pPr lvl="1"/>
            <a:r>
              <a:rPr lang="en-US" sz="3800" dirty="0" smtClean="0"/>
              <a:t>Low cognition/High metacognition</a:t>
            </a:r>
          </a:p>
          <a:p>
            <a:pPr lvl="1"/>
            <a:r>
              <a:rPr lang="en-US" sz="3800" dirty="0" smtClean="0"/>
              <a:t>Low cognition/Low metacognition</a:t>
            </a:r>
          </a:p>
          <a:p>
            <a:r>
              <a:rPr lang="en-US" sz="5100" dirty="0" smtClean="0"/>
              <a:t>Self-Awareness, reflection, self-assessment help with metacognition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4000" kern="1200" spc="-100" baseline="0" dirty="0" smtClean="0">
                <a:solidFill>
                  <a:schemeClr val="tx2">
                    <a:satMod val="200000"/>
                  </a:schemeClr>
                </a:solidFill>
                <a:latin typeface="+mj-lt"/>
                <a:ea typeface="+mj-ea"/>
                <a:cs typeface="+mj-cs"/>
              </a:rPr>
              <a:t>Behavioral Philosophy</a:t>
            </a:r>
          </a:p>
          <a:p>
            <a:endParaRPr lang="en-US" dirty="0"/>
          </a:p>
        </p:txBody>
      </p:sp>
      <p:sp>
        <p:nvSpPr>
          <p:cNvPr id="3" name="Content Placeholder 2"/>
          <p:cNvSpPr>
            <a:spLocks noGrp="1"/>
          </p:cNvSpPr>
          <p:nvPr>
            <p:ph idx="1"/>
          </p:nvPr>
        </p:nvSpPr>
        <p:spPr/>
        <p:txBody>
          <a:bodyPr>
            <a:normAutofit/>
          </a:bodyPr>
          <a:lstStyle/>
          <a:p>
            <a:r>
              <a:rPr lang="en-US" sz="3200" spc="-100" dirty="0" smtClean="0"/>
              <a:t>Study of observable behavior</a:t>
            </a:r>
          </a:p>
          <a:p>
            <a:r>
              <a:rPr lang="en-US" sz="3200" spc="-100" dirty="0" smtClean="0"/>
              <a:t>Instructional Systems Design (ISD) is based largely on behavioral psychology</a:t>
            </a:r>
          </a:p>
          <a:p>
            <a:r>
              <a:rPr lang="en-US" sz="3200" spc="-100" dirty="0" smtClean="0"/>
              <a:t>Emphasis on:</a:t>
            </a:r>
          </a:p>
          <a:p>
            <a:pPr lvl="1"/>
            <a:r>
              <a:rPr lang="en-US" sz="2800" spc="-100" dirty="0" smtClean="0"/>
              <a:t>Behavioral objectives (by end of lesson student will be able to…)</a:t>
            </a:r>
          </a:p>
          <a:p>
            <a:pPr lvl="1"/>
            <a:r>
              <a:rPr lang="en-US" sz="2800" spc="-100" dirty="0" smtClean="0"/>
              <a:t>Analyzing learning tasks and activities</a:t>
            </a:r>
          </a:p>
          <a:p>
            <a:pPr lvl="1"/>
            <a:r>
              <a:rPr lang="en-US" sz="2800" spc="-100" dirty="0" smtClean="0"/>
              <a:t>Teaching to specific levels of learner performance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Transfer of learning</a:t>
            </a:r>
            <a:br>
              <a:rPr lang="en-US" dirty="0" smtClean="0"/>
            </a:br>
            <a:endParaRPr lang="en-US" dirty="0"/>
          </a:p>
        </p:txBody>
      </p:sp>
      <p:sp>
        <p:nvSpPr>
          <p:cNvPr id="3" name="Content Placeholder 2"/>
          <p:cNvSpPr>
            <a:spLocks noGrp="1"/>
          </p:cNvSpPr>
          <p:nvPr>
            <p:ph idx="1"/>
          </p:nvPr>
        </p:nvSpPr>
        <p:spPr/>
        <p:txBody>
          <a:bodyPr/>
          <a:lstStyle/>
          <a:p>
            <a:r>
              <a:rPr lang="en-US" dirty="0" smtClean="0"/>
              <a:t>Applying or using knowledge in the real world</a:t>
            </a:r>
          </a:p>
          <a:p>
            <a:r>
              <a:rPr lang="en-US" dirty="0" smtClean="0"/>
              <a:t>Near transfer</a:t>
            </a:r>
          </a:p>
          <a:p>
            <a:pPr lvl="1"/>
            <a:r>
              <a:rPr lang="en-US" dirty="0" smtClean="0"/>
              <a:t>Applying learned information or skill in a new environment similar to learning environment</a:t>
            </a:r>
          </a:p>
          <a:p>
            <a:r>
              <a:rPr lang="en-US" dirty="0" smtClean="0"/>
              <a:t>Far transfer</a:t>
            </a:r>
          </a:p>
          <a:p>
            <a:pPr lvl="1"/>
            <a:r>
              <a:rPr lang="en-US" dirty="0" smtClean="0"/>
              <a:t>Applying learned information or skill in a very different environment</a:t>
            </a:r>
          </a:p>
          <a:p>
            <a:r>
              <a:rPr lang="en-US" dirty="0" smtClean="0"/>
              <a:t>Simulation, case-based learning, and collaborative learning play an important role</a:t>
            </a:r>
          </a:p>
          <a:p>
            <a:pPr lvl="1"/>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Differences</a:t>
            </a:r>
            <a:endParaRPr lang="en-US" dirty="0"/>
          </a:p>
        </p:txBody>
      </p:sp>
      <p:sp>
        <p:nvSpPr>
          <p:cNvPr id="3" name="Content Placeholder 2"/>
          <p:cNvSpPr>
            <a:spLocks noGrp="1"/>
          </p:cNvSpPr>
          <p:nvPr>
            <p:ph idx="1"/>
          </p:nvPr>
        </p:nvSpPr>
        <p:spPr/>
        <p:txBody>
          <a:bodyPr/>
          <a:lstStyle/>
          <a:p>
            <a:r>
              <a:rPr lang="en-US" dirty="0" smtClean="0"/>
              <a:t>Not all people learn alike or at the same rate</a:t>
            </a:r>
          </a:p>
          <a:p>
            <a:r>
              <a:rPr lang="en-US" dirty="0" smtClean="0"/>
              <a:t>Capitalize on learner’s talents</a:t>
            </a:r>
          </a:p>
          <a:p>
            <a:r>
              <a:rPr lang="en-US" dirty="0" smtClean="0"/>
              <a:t>Give appropriate help when needed</a:t>
            </a:r>
          </a:p>
          <a:p>
            <a:r>
              <a:rPr lang="en-US" dirty="0" smtClean="0"/>
              <a:t>Provide motivators learners can respond to</a:t>
            </a:r>
          </a:p>
          <a:p>
            <a:r>
              <a:rPr lang="en-US" dirty="0" smtClean="0"/>
              <a:t>Give listening alternative to </a:t>
            </a:r>
            <a:r>
              <a:rPr lang="en-US" dirty="0" err="1" smtClean="0"/>
              <a:t>readiing</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Constructivist Philosophy</a:t>
            </a:r>
            <a:endParaRPr lang="en-US" dirty="0"/>
          </a:p>
        </p:txBody>
      </p:sp>
      <p:sp>
        <p:nvSpPr>
          <p:cNvPr id="3" name="Content Placeholder 2"/>
          <p:cNvSpPr>
            <a:spLocks noGrp="1"/>
          </p:cNvSpPr>
          <p:nvPr>
            <p:ph idx="1"/>
          </p:nvPr>
        </p:nvSpPr>
        <p:spPr>
          <a:xfrm>
            <a:off x="914400" y="1783560"/>
            <a:ext cx="7772400" cy="5074440"/>
          </a:xfrm>
        </p:spPr>
        <p:txBody>
          <a:bodyPr>
            <a:normAutofit fontScale="70000" lnSpcReduction="20000"/>
          </a:bodyPr>
          <a:lstStyle/>
          <a:p>
            <a:r>
              <a:rPr lang="en-US" sz="4000" dirty="0" smtClean="0"/>
              <a:t>Began in 1980</a:t>
            </a:r>
            <a:r>
              <a:rPr lang="en-US" sz="2400" dirty="0" smtClean="0"/>
              <a:t>s</a:t>
            </a:r>
          </a:p>
          <a:p>
            <a:r>
              <a:rPr lang="en-US" sz="4000" dirty="0" smtClean="0"/>
              <a:t>Counters Objectivist and Positivist philosophy</a:t>
            </a:r>
          </a:p>
          <a:p>
            <a:pPr lvl="1"/>
            <a:r>
              <a:rPr lang="en-US" sz="3600" dirty="0" smtClean="0"/>
              <a:t>Views learners as active creators of knowledge, who learn by observing, manipulating, and interpreting the world around them</a:t>
            </a:r>
          </a:p>
          <a:p>
            <a:r>
              <a:rPr lang="en-US" sz="4000" dirty="0" smtClean="0"/>
              <a:t>Social constructivism</a:t>
            </a:r>
          </a:p>
          <a:p>
            <a:pPr lvl="1"/>
            <a:r>
              <a:rPr lang="en-US" dirty="0" smtClean="0"/>
              <a:t>Learning is inherently social</a:t>
            </a:r>
          </a:p>
          <a:p>
            <a:pPr lvl="1"/>
            <a:r>
              <a:rPr lang="en-US" dirty="0" smtClean="0"/>
              <a:t>Norms, interpretations and knowledge are constructed by social groups</a:t>
            </a:r>
          </a:p>
          <a:p>
            <a:r>
              <a:rPr lang="en-US" sz="4000" dirty="0" smtClean="0"/>
              <a:t>Moderate constructivism</a:t>
            </a:r>
          </a:p>
          <a:p>
            <a:pPr lvl="1"/>
            <a:r>
              <a:rPr lang="en-US" dirty="0" smtClean="0"/>
              <a:t>Our understanding of the real world is very individual and changing</a:t>
            </a:r>
          </a:p>
          <a:p>
            <a:r>
              <a:rPr lang="en-US" sz="4000" dirty="0" smtClean="0"/>
              <a:t>Radical constructivists</a:t>
            </a:r>
          </a:p>
          <a:p>
            <a:pPr lvl="1"/>
            <a:r>
              <a:rPr lang="en-US" dirty="0" smtClean="0"/>
              <a:t>Believe that we can never really know the exact nature of the real world, so it is only our interpretations that matter</a:t>
            </a:r>
          </a:p>
          <a:p>
            <a:endParaRPr lang="en-US"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Constructivist Philosophy</a:t>
            </a:r>
            <a:endParaRPr lang="en-US" dirty="0"/>
          </a:p>
        </p:txBody>
      </p:sp>
      <p:sp>
        <p:nvSpPr>
          <p:cNvPr id="3" name="Content Placeholder 2"/>
          <p:cNvSpPr>
            <a:spLocks noGrp="1"/>
          </p:cNvSpPr>
          <p:nvPr>
            <p:ph idx="1"/>
          </p:nvPr>
        </p:nvSpPr>
        <p:spPr/>
        <p:txBody>
          <a:bodyPr/>
          <a:lstStyle/>
          <a:p>
            <a:r>
              <a:rPr lang="en-US" dirty="0" smtClean="0"/>
              <a:t>Radical constructivists argue that educational institutions are in grave danger if they continue to function based on behavioral or cognitive principals and that our educational systems must be redesigned along constructivist principals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Constructivist Philosophy</a:t>
            </a:r>
            <a:endParaRPr lang="en-US" dirty="0"/>
          </a:p>
        </p:txBody>
      </p:sp>
      <p:sp>
        <p:nvSpPr>
          <p:cNvPr id="3" name="Content Placeholder 2"/>
          <p:cNvSpPr>
            <a:spLocks noGrp="1"/>
          </p:cNvSpPr>
          <p:nvPr>
            <p:ph idx="1"/>
          </p:nvPr>
        </p:nvSpPr>
        <p:spPr>
          <a:xfrm>
            <a:off x="914400" y="1783560"/>
            <a:ext cx="7772400" cy="4769640"/>
          </a:xfrm>
        </p:spPr>
        <p:txBody>
          <a:bodyPr>
            <a:normAutofit/>
          </a:bodyPr>
          <a:lstStyle/>
          <a:p>
            <a:r>
              <a:rPr lang="en-US" dirty="0" smtClean="0"/>
              <a:t>Seymour </a:t>
            </a:r>
            <a:r>
              <a:rPr lang="en-US" dirty="0" err="1" smtClean="0"/>
              <a:t>Papert</a:t>
            </a:r>
            <a:r>
              <a:rPr lang="en-US" dirty="0" smtClean="0"/>
              <a:t> (1980)</a:t>
            </a:r>
          </a:p>
          <a:p>
            <a:pPr lvl="1"/>
            <a:r>
              <a:rPr lang="en-US" dirty="0" smtClean="0"/>
              <a:t>Logo</a:t>
            </a:r>
          </a:p>
          <a:p>
            <a:pPr lvl="2"/>
            <a:r>
              <a:rPr lang="en-US" dirty="0" smtClean="0"/>
              <a:t>Constructivist view of computer learning</a:t>
            </a:r>
          </a:p>
          <a:p>
            <a:pPr lvl="2"/>
            <a:r>
              <a:rPr lang="en-US" dirty="0" smtClean="0"/>
              <a:t>A programming language to help learners  better learn mathematic concepts and problem solving</a:t>
            </a:r>
          </a:p>
          <a:p>
            <a:pPr lvl="1"/>
            <a:r>
              <a:rPr lang="en-US" dirty="0" smtClean="0"/>
              <a:t>Recently expanded approach to more general notion that most people learn most things better through construction of computer programs, computer games, or multimedia compositions than through traditional methods of directly teaching content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Constructivist Philosophy</a:t>
            </a:r>
            <a:endParaRPr lang="en-US" dirty="0"/>
          </a:p>
        </p:txBody>
      </p:sp>
      <p:sp>
        <p:nvSpPr>
          <p:cNvPr id="4" name="Content Placeholder 2"/>
          <p:cNvSpPr txBox="1">
            <a:spLocks/>
          </p:cNvSpPr>
          <p:nvPr/>
        </p:nvSpPr>
        <p:spPr>
          <a:xfrm>
            <a:off x="914400" y="1371600"/>
            <a:ext cx="7772400" cy="5334000"/>
          </a:xfrm>
          <a:prstGeom prst="rect">
            <a:avLst/>
          </a:prstGeom>
        </p:spPr>
        <p:txBody>
          <a:bodyPr vert="horz">
            <a:normAutofit fontScale="550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Principals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Emphasize learning rather than teaching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Emphasize the actions and thinking of learners rather than teachers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Emphasize active learning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Encourage learner construction of information and projects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Use discovery or guided discovery approaches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Have a foundation in situated cognition and its associated notion of anchored instruction</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Use cooperative or collaborative learning activities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Use purposeful or authentic learning activities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Emphasize learner choice and negotiation of goals, strategies, and evaluation methods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Encourage personal autonomy on part of the learners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Support learner reflection</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Support learner ownership of learning and activities</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3300" b="0" i="0" u="none" strike="noStrike" kern="1200" cap="none" spc="0" normalizeH="0" baseline="0" noProof="0" dirty="0" smtClean="0">
                <a:ln>
                  <a:noFill/>
                </a:ln>
                <a:solidFill>
                  <a:schemeClr val="tx1"/>
                </a:solidFill>
                <a:effectLst/>
                <a:uLnTx/>
                <a:uFillTx/>
                <a:latin typeface="+mn-lt"/>
                <a:ea typeface="+mn-ea"/>
                <a:cs typeface="+mn-cs"/>
              </a:rPr>
              <a:t>Encourage learner to accept and reflect on the complexity of the real world</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3300" dirty="0" smtClean="0"/>
              <a:t>Use authentic tasks and activities that are personally relevant to learners</a:t>
            </a: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versus Teaching</a:t>
            </a:r>
          </a:p>
        </p:txBody>
      </p:sp>
      <p:sp>
        <p:nvSpPr>
          <p:cNvPr id="3" name="Content Placeholder 2"/>
          <p:cNvSpPr>
            <a:spLocks noGrp="1"/>
          </p:cNvSpPr>
          <p:nvPr>
            <p:ph idx="1"/>
          </p:nvPr>
        </p:nvSpPr>
        <p:spPr/>
        <p:txBody>
          <a:bodyPr/>
          <a:lstStyle/>
          <a:p>
            <a:r>
              <a:rPr lang="en-US" dirty="0" smtClean="0"/>
              <a:t>Emphasizes active process of learning</a:t>
            </a:r>
          </a:p>
          <a:p>
            <a:r>
              <a:rPr lang="en-US" dirty="0" smtClean="0"/>
              <a:t>De-emphasizes teaching activities and instructional methods</a:t>
            </a:r>
          </a:p>
          <a:p>
            <a:r>
              <a:rPr lang="en-US" dirty="0" smtClean="0"/>
              <a:t>Presentation of information downplayed</a:t>
            </a:r>
          </a:p>
          <a:p>
            <a:r>
              <a:rPr lang="en-US" dirty="0" smtClean="0"/>
              <a:t>Learner activity stressed</a:t>
            </a:r>
          </a:p>
          <a:p>
            <a:r>
              <a:rPr lang="en-US" dirty="0" smtClean="0"/>
              <a:t>Teacher questions discouraged</a:t>
            </a:r>
          </a:p>
          <a:p>
            <a:r>
              <a:rPr lang="en-US" dirty="0" smtClean="0"/>
              <a:t>Learner questions encouraged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Learning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Emphasizes learner:</a:t>
            </a:r>
          </a:p>
          <a:p>
            <a:pPr lvl="1"/>
            <a:r>
              <a:rPr lang="en-US" dirty="0" smtClean="0"/>
              <a:t>Exploring</a:t>
            </a:r>
          </a:p>
          <a:p>
            <a:pPr lvl="1"/>
            <a:r>
              <a:rPr lang="en-US" dirty="0" smtClean="0"/>
              <a:t>Experimenting</a:t>
            </a:r>
          </a:p>
          <a:p>
            <a:pPr lvl="1"/>
            <a:r>
              <a:rPr lang="en-US" dirty="0" smtClean="0"/>
              <a:t>Doing research</a:t>
            </a:r>
          </a:p>
          <a:p>
            <a:pPr lvl="1"/>
            <a:r>
              <a:rPr lang="en-US" dirty="0" smtClean="0"/>
              <a:t>Asking questions</a:t>
            </a:r>
          </a:p>
          <a:p>
            <a:pPr lvl="1"/>
            <a:r>
              <a:rPr lang="en-US" dirty="0" smtClean="0"/>
              <a:t>Seeking answers</a:t>
            </a:r>
          </a:p>
          <a:p>
            <a:r>
              <a:rPr lang="en-US" dirty="0" smtClean="0"/>
              <a:t>Emphasizes guided or even structured discovery environments</a:t>
            </a:r>
          </a:p>
          <a:p>
            <a:pPr lvl="1"/>
            <a:r>
              <a:rPr lang="en-US" dirty="0" smtClean="0"/>
              <a:t>Learners &amp; teachers are partners in the research experience</a:t>
            </a:r>
          </a:p>
          <a:p>
            <a:pPr lvl="1"/>
            <a:r>
              <a:rPr lang="en-US" dirty="0" smtClean="0"/>
              <a:t>In contrast to pure discovery environments of the 1950</a:t>
            </a:r>
            <a:r>
              <a:rPr lang="en-US" sz="1900" dirty="0" smtClean="0"/>
              <a:t>s</a:t>
            </a:r>
            <a:r>
              <a:rPr lang="en-US" dirty="0" smtClean="0"/>
              <a:t> and 1960</a:t>
            </a:r>
            <a:r>
              <a:rPr lang="en-US" sz="1900" dirty="0" smtClean="0"/>
              <a: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br>
              <a:rPr lang="en-US" dirty="0" smtClean="0"/>
            </a:br>
            <a:endParaRPr lang="en-US" dirty="0"/>
          </a:p>
        </p:txBody>
      </p:sp>
      <p:sp>
        <p:nvSpPr>
          <p:cNvPr id="3" name="Content Placeholder 2"/>
          <p:cNvSpPr>
            <a:spLocks noGrp="1"/>
          </p:cNvSpPr>
          <p:nvPr>
            <p:ph idx="1"/>
          </p:nvPr>
        </p:nvSpPr>
        <p:spPr/>
        <p:txBody>
          <a:bodyPr/>
          <a:lstStyle/>
          <a:p>
            <a:r>
              <a:rPr lang="en-US" dirty="0" smtClean="0"/>
              <a:t>Construction of projects</a:t>
            </a:r>
          </a:p>
          <a:p>
            <a:r>
              <a:rPr lang="en-US" dirty="0" smtClean="0"/>
              <a:t>Learners:</a:t>
            </a:r>
          </a:p>
          <a:p>
            <a:pPr lvl="1"/>
            <a:r>
              <a:rPr lang="en-US" dirty="0" smtClean="0"/>
              <a:t>Set or negotiate a goal</a:t>
            </a:r>
          </a:p>
          <a:p>
            <a:pPr lvl="1"/>
            <a:r>
              <a:rPr lang="en-US" dirty="0" smtClean="0"/>
              <a:t>Make plans</a:t>
            </a:r>
          </a:p>
          <a:p>
            <a:pPr lvl="1"/>
            <a:r>
              <a:rPr lang="en-US" dirty="0" smtClean="0"/>
              <a:t>Do research</a:t>
            </a:r>
          </a:p>
          <a:p>
            <a:pPr lvl="1"/>
            <a:r>
              <a:rPr lang="en-US" dirty="0" smtClean="0"/>
              <a:t>Create materials</a:t>
            </a:r>
          </a:p>
          <a:p>
            <a:pPr lvl="1"/>
            <a:r>
              <a:rPr lang="en-US" dirty="0" smtClean="0"/>
              <a:t>Evaluate and revise</a:t>
            </a:r>
          </a:p>
          <a:p>
            <a:r>
              <a:rPr lang="en-US" dirty="0" smtClean="0"/>
              <a:t>“</a:t>
            </a:r>
            <a:r>
              <a:rPr lang="en-US" dirty="0" err="1" smtClean="0"/>
              <a:t>Constructionism</a:t>
            </a:r>
            <a:r>
              <a:rPr lang="en-US" dirty="0" smtClean="0"/>
              <a:t>”</a:t>
            </a:r>
          </a:p>
          <a:p>
            <a:pPr lvl="1"/>
            <a:r>
              <a:rPr lang="en-US" dirty="0" err="1" smtClean="0"/>
              <a:t>Papert</a:t>
            </a:r>
            <a:r>
              <a:rPr lang="en-US" dirty="0" smtClean="0"/>
              <a:t> (1991)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Situated Learning &amp;</a:t>
            </a:r>
            <a:br>
              <a:rPr lang="en-US" sz="3200" dirty="0" smtClean="0"/>
            </a:br>
            <a:r>
              <a:rPr lang="en-US" sz="3200" dirty="0" smtClean="0"/>
              <a:t>Anchored Instruction</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Substantial aspect of </a:t>
            </a:r>
            <a:r>
              <a:rPr lang="en-US" dirty="0" err="1" smtClean="0"/>
              <a:t>Constuctivism</a:t>
            </a:r>
            <a:endParaRPr lang="en-US" dirty="0" smtClean="0"/>
          </a:p>
          <a:p>
            <a:r>
              <a:rPr lang="en-US" dirty="0" smtClean="0"/>
              <a:t>Learning always occurs in some context and context significantly affects learning</a:t>
            </a:r>
          </a:p>
          <a:p>
            <a:r>
              <a:rPr lang="en-US" i="1" dirty="0" smtClean="0"/>
              <a:t>Inert knowledge</a:t>
            </a:r>
            <a:r>
              <a:rPr lang="en-US" dirty="0" smtClean="0"/>
              <a:t>: inaccessible outside of the context of learning</a:t>
            </a:r>
          </a:p>
          <a:p>
            <a:r>
              <a:rPr lang="en-US" dirty="0" smtClean="0"/>
              <a:t>Properly designed learning enhances transfer to other settings</a:t>
            </a:r>
          </a:p>
          <a:p>
            <a:r>
              <a:rPr lang="en-US" dirty="0" smtClean="0"/>
              <a:t>Anchored instruction states learning environment should closely replicate real world situations, goals, problems activities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4000" kern="1200" spc="-100" baseline="0" dirty="0" smtClean="0">
                <a:solidFill>
                  <a:schemeClr val="tx2">
                    <a:satMod val="200000"/>
                  </a:schemeClr>
                </a:solidFill>
                <a:latin typeface="+mj-lt"/>
                <a:ea typeface="+mj-ea"/>
                <a:cs typeface="+mj-cs"/>
              </a:rPr>
              <a:t>Proponents:</a:t>
            </a:r>
          </a:p>
        </p:txBody>
      </p:sp>
      <p:sp>
        <p:nvSpPr>
          <p:cNvPr id="3" name="Content Placeholder 2"/>
          <p:cNvSpPr>
            <a:spLocks noGrp="1"/>
          </p:cNvSpPr>
          <p:nvPr>
            <p:ph idx="1"/>
          </p:nvPr>
        </p:nvSpPr>
        <p:spPr/>
        <p:txBody>
          <a:bodyPr/>
          <a:lstStyle/>
          <a:p>
            <a:r>
              <a:rPr lang="en-US" dirty="0" smtClean="0"/>
              <a:t>Edward Thorndike (1913)</a:t>
            </a:r>
          </a:p>
          <a:p>
            <a:pPr lvl="1"/>
            <a:r>
              <a:rPr lang="en-US" dirty="0" smtClean="0"/>
              <a:t>Operant conditioning</a:t>
            </a:r>
          </a:p>
          <a:p>
            <a:pPr lvl="2"/>
            <a:r>
              <a:rPr lang="en-US" dirty="0" smtClean="0"/>
              <a:t>Use of rewards and punishment to modify behavior</a:t>
            </a:r>
          </a:p>
          <a:p>
            <a:r>
              <a:rPr lang="en-US" dirty="0" smtClean="0"/>
              <a:t>Ivan Pavlov (1927)</a:t>
            </a:r>
          </a:p>
          <a:p>
            <a:pPr lvl="1"/>
            <a:r>
              <a:rPr lang="en-US" dirty="0" smtClean="0"/>
              <a:t>Classical conditioning</a:t>
            </a:r>
          </a:p>
          <a:p>
            <a:pPr lvl="2"/>
            <a:r>
              <a:rPr lang="en-US" dirty="0" smtClean="0"/>
              <a:t>Conditioned stimulus = conditional response</a:t>
            </a:r>
          </a:p>
          <a:p>
            <a:r>
              <a:rPr lang="en-US" dirty="0" smtClean="0"/>
              <a:t>B.F. Skinner (1938, 1969, 1974)</a:t>
            </a:r>
          </a:p>
          <a:p>
            <a:pPr lvl="1"/>
            <a:r>
              <a:rPr lang="en-US" dirty="0" smtClean="0"/>
              <a:t>Operant conditioning</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Cooperative &amp; Collaborative Learning</a:t>
            </a:r>
            <a:endParaRPr lang="en-US" sz="3200" dirty="0"/>
          </a:p>
        </p:txBody>
      </p:sp>
      <p:sp>
        <p:nvSpPr>
          <p:cNvPr id="3" name="Content Placeholder 2"/>
          <p:cNvSpPr>
            <a:spLocks noGrp="1"/>
          </p:cNvSpPr>
          <p:nvPr>
            <p:ph idx="1"/>
          </p:nvPr>
        </p:nvSpPr>
        <p:spPr/>
        <p:txBody>
          <a:bodyPr>
            <a:normAutofit fontScale="77500" lnSpcReduction="20000"/>
          </a:bodyPr>
          <a:lstStyle/>
          <a:p>
            <a:r>
              <a:rPr lang="en-US" sz="3600" dirty="0" smtClean="0"/>
              <a:t>Substantial aspect of Constructivism</a:t>
            </a:r>
          </a:p>
          <a:p>
            <a:r>
              <a:rPr lang="en-US" sz="3600" i="1" dirty="0" smtClean="0"/>
              <a:t>Cooperative</a:t>
            </a:r>
            <a:r>
              <a:rPr lang="en-US" sz="3600" dirty="0" smtClean="0"/>
              <a:t>: </a:t>
            </a:r>
            <a:r>
              <a:rPr lang="en-US" sz="2600" dirty="0" smtClean="0"/>
              <a:t>means learners are helping each other rather than hindering, competing, or ignoring one another although they may be working on individual projects</a:t>
            </a:r>
          </a:p>
          <a:p>
            <a:r>
              <a:rPr lang="en-US" sz="3600" i="1" dirty="0" smtClean="0"/>
              <a:t>Collaborative</a:t>
            </a:r>
            <a:r>
              <a:rPr lang="en-US" sz="3600" dirty="0" smtClean="0"/>
              <a:t>: </a:t>
            </a:r>
            <a:r>
              <a:rPr lang="en-US" sz="2600" dirty="0" smtClean="0"/>
              <a:t>learners work on a shared project or goal</a:t>
            </a:r>
          </a:p>
          <a:p>
            <a:r>
              <a:rPr lang="en-US" sz="3600" dirty="0" smtClean="0"/>
              <a:t>Advantages</a:t>
            </a:r>
          </a:p>
          <a:p>
            <a:pPr lvl="1"/>
            <a:r>
              <a:rPr lang="en-US" dirty="0" smtClean="0"/>
              <a:t>Motivations enhanced, social skills fostered, metacognitive skills may be improved</a:t>
            </a:r>
          </a:p>
          <a:p>
            <a:r>
              <a:rPr lang="en-US" sz="3600" dirty="0" smtClean="0"/>
              <a:t>Disadvantages</a:t>
            </a:r>
          </a:p>
          <a:p>
            <a:pPr lvl="1"/>
            <a:r>
              <a:rPr lang="en-US" dirty="0" smtClean="0"/>
              <a:t>May benefit some learners more than other</a:t>
            </a:r>
          </a:p>
          <a:p>
            <a:pPr lvl="1"/>
            <a:r>
              <a:rPr lang="en-US" dirty="0" smtClean="0"/>
              <a:t>Problems with classroom behavior management, fair grading practices, ownership of materials created, optimal grouping of learners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Autonomy, Choice &amp; Negotiation</a:t>
            </a:r>
            <a:endParaRPr lang="en-US" sz="3800" dirty="0"/>
          </a:p>
        </p:txBody>
      </p:sp>
      <p:sp>
        <p:nvSpPr>
          <p:cNvPr id="3" name="Content Placeholder 2"/>
          <p:cNvSpPr>
            <a:spLocks noGrp="1"/>
          </p:cNvSpPr>
          <p:nvPr>
            <p:ph idx="1"/>
          </p:nvPr>
        </p:nvSpPr>
        <p:spPr/>
        <p:txBody>
          <a:bodyPr>
            <a:normAutofit fontScale="92500" lnSpcReduction="10000"/>
          </a:bodyPr>
          <a:lstStyle/>
          <a:p>
            <a:r>
              <a:rPr lang="en-US" dirty="0" smtClean="0"/>
              <a:t>Learners should be given choices and the opportunity to be more autonomous in their actions</a:t>
            </a:r>
          </a:p>
          <a:p>
            <a:r>
              <a:rPr lang="en-US" dirty="0" smtClean="0"/>
              <a:t>Learners and teachers should jointly decide goals and activities</a:t>
            </a:r>
          </a:p>
          <a:p>
            <a:r>
              <a:rPr lang="en-US" dirty="0" smtClean="0"/>
              <a:t>Benefits:</a:t>
            </a:r>
          </a:p>
          <a:p>
            <a:pPr lvl="1"/>
            <a:r>
              <a:rPr lang="en-US" dirty="0" smtClean="0"/>
              <a:t>Making goals and activities more meaningful to learners</a:t>
            </a:r>
          </a:p>
          <a:p>
            <a:pPr lvl="1"/>
            <a:r>
              <a:rPr lang="en-US" dirty="0" smtClean="0"/>
              <a:t>Gives learners a sense of ownership</a:t>
            </a:r>
          </a:p>
          <a:p>
            <a:pPr lvl="1"/>
            <a:r>
              <a:rPr lang="en-US" dirty="0" smtClean="0"/>
              <a:t>Increases motivation, planning and metacognitive skills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Reflection &amp; Strategic Thinking</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Stresses people should be lifelong learners</a:t>
            </a:r>
          </a:p>
          <a:p>
            <a:r>
              <a:rPr lang="en-US" dirty="0" smtClean="0"/>
              <a:t>Learning environments should foster learning how to learn in addition to learning content</a:t>
            </a:r>
          </a:p>
          <a:p>
            <a:r>
              <a:rPr lang="en-US" dirty="0" smtClean="0"/>
              <a:t>Learners should have frequent opportunities:</a:t>
            </a:r>
          </a:p>
          <a:p>
            <a:pPr lvl="1"/>
            <a:r>
              <a:rPr lang="en-US" dirty="0" smtClean="0"/>
              <a:t>To reflect and discuss what they have been doing, successes and failures, what they will do next</a:t>
            </a:r>
          </a:p>
          <a:p>
            <a:pPr lvl="1"/>
            <a:r>
              <a:rPr lang="en-US" dirty="0" smtClean="0"/>
              <a:t>For strategic thinking, i.e. planning how they can achieve learning goals and what they can do when problems are encountered</a:t>
            </a:r>
          </a:p>
          <a:p>
            <a:r>
              <a:rPr lang="en-US" dirty="0" smtClean="0"/>
              <a:t>Exercises cognitive and metacognitive skills</a:t>
            </a:r>
          </a:p>
          <a:p>
            <a:pPr lvl="1"/>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Reflecting the Complexity of the World</a:t>
            </a:r>
            <a:endParaRPr lang="en-US" sz="3000" dirty="0"/>
          </a:p>
        </p:txBody>
      </p:sp>
      <p:sp>
        <p:nvSpPr>
          <p:cNvPr id="3" name="Content Placeholder 2"/>
          <p:cNvSpPr>
            <a:spLocks noGrp="1"/>
          </p:cNvSpPr>
          <p:nvPr>
            <p:ph idx="1"/>
          </p:nvPr>
        </p:nvSpPr>
        <p:spPr/>
        <p:txBody>
          <a:bodyPr/>
          <a:lstStyle/>
          <a:p>
            <a:r>
              <a:rPr lang="en-US" dirty="0" smtClean="0"/>
              <a:t>Traditional &amp; current educational environments teach knowledge and skills that are too simplified</a:t>
            </a:r>
          </a:p>
          <a:p>
            <a:pPr lvl="1"/>
            <a:r>
              <a:rPr lang="en-US" dirty="0" smtClean="0"/>
              <a:t>This causes learners to not be highly motivated</a:t>
            </a:r>
          </a:p>
          <a:p>
            <a:r>
              <a:rPr lang="en-US" dirty="0" smtClean="0"/>
              <a:t>Learning environments should reflect the complexities of real world jobs</a:t>
            </a:r>
          </a:p>
          <a:p>
            <a:pPr lvl="1"/>
            <a:r>
              <a:rPr lang="en-US" dirty="0" smtClean="0"/>
              <a:t>There is a question as to how much complexity should be integrated</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Constructivist Influence on IMD</a:t>
            </a:r>
            <a:endParaRPr lang="en-US" sz="3600" dirty="0"/>
          </a:p>
        </p:txBody>
      </p:sp>
      <p:sp>
        <p:nvSpPr>
          <p:cNvPr id="3" name="Content Placeholder 2"/>
          <p:cNvSpPr>
            <a:spLocks noGrp="1"/>
          </p:cNvSpPr>
          <p:nvPr>
            <p:ph idx="1"/>
          </p:nvPr>
        </p:nvSpPr>
        <p:spPr>
          <a:xfrm>
            <a:off x="914400" y="1524000"/>
            <a:ext cx="7772400" cy="5181600"/>
          </a:xfrm>
        </p:spPr>
        <p:txBody>
          <a:bodyPr>
            <a:normAutofit fontScale="85000" lnSpcReduction="20000"/>
          </a:bodyPr>
          <a:lstStyle/>
          <a:p>
            <a:r>
              <a:rPr lang="en-US" dirty="0" smtClean="0"/>
              <a:t>Constructivists feel that tutorial and drill instruction are poor for lifelong learners</a:t>
            </a:r>
          </a:p>
          <a:p>
            <a:r>
              <a:rPr lang="en-US" dirty="0" smtClean="0"/>
              <a:t>They maintain that much of what is currently taught teaches inert knowledge not easily applied in new situations</a:t>
            </a:r>
          </a:p>
          <a:p>
            <a:r>
              <a:rPr lang="en-US" dirty="0" smtClean="0"/>
              <a:t>They suggest hypermedia, simulation, virtual reality, open-ended learning environments are of more benefit</a:t>
            </a:r>
          </a:p>
          <a:p>
            <a:pPr lvl="1"/>
            <a:r>
              <a:rPr lang="en-US" dirty="0" smtClean="0"/>
              <a:t>Allows learners to:</a:t>
            </a:r>
          </a:p>
          <a:p>
            <a:pPr lvl="2"/>
            <a:r>
              <a:rPr lang="en-US" dirty="0" smtClean="0"/>
              <a:t>Explore information freely</a:t>
            </a:r>
          </a:p>
          <a:p>
            <a:pPr lvl="2"/>
            <a:r>
              <a:rPr lang="en-US" dirty="0" smtClean="0"/>
              <a:t>Apply their own learning styles</a:t>
            </a:r>
          </a:p>
          <a:p>
            <a:pPr lvl="2"/>
            <a:r>
              <a:rPr lang="en-US" dirty="0" smtClean="0"/>
              <a:t>Use software as a resource rather than as a teacher</a:t>
            </a:r>
          </a:p>
          <a:p>
            <a:r>
              <a:rPr lang="en-US" dirty="0" smtClean="0"/>
              <a:t>They support computer-based tools (in contrast to lessons) with which learners can design and construct their own knowledge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Behaviorism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Strict behavioral approach not appropriate for multimedia design</a:t>
            </a:r>
          </a:p>
          <a:p>
            <a:r>
              <a:rPr lang="en-US" dirty="0" smtClean="0"/>
              <a:t>Behavioral Instructional Systems Design (ISD) was dry, </a:t>
            </a:r>
            <a:r>
              <a:rPr lang="en-US" dirty="0" err="1" smtClean="0"/>
              <a:t>unmotivating</a:t>
            </a:r>
            <a:r>
              <a:rPr lang="en-US" dirty="0" smtClean="0"/>
              <a:t> &amp; didn’t transfer to new situations</a:t>
            </a:r>
          </a:p>
          <a:p>
            <a:r>
              <a:rPr lang="en-US" dirty="0" smtClean="0"/>
              <a:t>Treated the learner as a bucket into which knowledge about the world was poured</a:t>
            </a:r>
          </a:p>
          <a:p>
            <a:r>
              <a:rPr lang="en-US" dirty="0" smtClean="0"/>
              <a:t>Ignores unobservable aspects of learning (such as thinking, reflection, memory, and motivation)</a:t>
            </a:r>
          </a:p>
          <a:p>
            <a:r>
              <a:rPr lang="en-US" dirty="0" smtClean="0"/>
              <a:t>Overlooks or even ignores unintended outcomes</a:t>
            </a:r>
          </a:p>
          <a:p>
            <a:r>
              <a:rPr lang="en-US" dirty="0" smtClean="0"/>
              <a:t>Too much emphasis on instructor and instructional materials and too little on the learner</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a:t>
            </a:r>
            <a:r>
              <a:rPr lang="en-US" dirty="0" err="1" smtClean="0"/>
              <a:t>Cognitivism</a:t>
            </a:r>
            <a:endParaRPr lang="en-US" dirty="0"/>
          </a:p>
        </p:txBody>
      </p:sp>
      <p:sp>
        <p:nvSpPr>
          <p:cNvPr id="3" name="Content Placeholder 2"/>
          <p:cNvSpPr>
            <a:spLocks noGrp="1"/>
          </p:cNvSpPr>
          <p:nvPr>
            <p:ph idx="1"/>
          </p:nvPr>
        </p:nvSpPr>
        <p:spPr/>
        <p:txBody>
          <a:bodyPr/>
          <a:lstStyle/>
          <a:p>
            <a:r>
              <a:rPr lang="en-US" dirty="0" smtClean="0"/>
              <a:t>Has strayed from active learning</a:t>
            </a:r>
          </a:p>
          <a:p>
            <a:r>
              <a:rPr lang="en-US" dirty="0" smtClean="0"/>
              <a:t>Proposed interaction in multimedia has not always been transformed into practice</a:t>
            </a:r>
          </a:p>
          <a:p>
            <a:r>
              <a:rPr lang="en-US" dirty="0" smtClean="0"/>
              <a:t>Multimedia is too dominated by reading, watching, and listening</a:t>
            </a:r>
          </a:p>
          <a:p>
            <a:r>
              <a:rPr lang="en-US" dirty="0" smtClean="0"/>
              <a:t>Collaboration, communication, and transfer weren’t implemented into their learning environments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Criticisms of Objectivism/</a:t>
            </a:r>
            <a:r>
              <a:rPr lang="en-US" sz="2800" dirty="0" err="1" smtClean="0"/>
              <a:t>Instructivism</a:t>
            </a:r>
            <a:endParaRPr lang="en-US" sz="2800" dirty="0"/>
          </a:p>
        </p:txBody>
      </p:sp>
      <p:sp>
        <p:nvSpPr>
          <p:cNvPr id="3" name="Content Placeholder 2"/>
          <p:cNvSpPr>
            <a:spLocks noGrp="1"/>
          </p:cNvSpPr>
          <p:nvPr>
            <p:ph idx="1"/>
          </p:nvPr>
        </p:nvSpPr>
        <p:spPr/>
        <p:txBody>
          <a:bodyPr/>
          <a:lstStyle/>
          <a:p>
            <a:r>
              <a:rPr lang="en-US" dirty="0" smtClean="0"/>
              <a:t>Also accused of pouring knowledge into learners</a:t>
            </a:r>
          </a:p>
          <a:p>
            <a:r>
              <a:rPr lang="en-US" dirty="0" smtClean="0"/>
              <a:t>Approach is antithetical to collaboration, self-autonomy, active learning, and transfer of learning to real world</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Constructivism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Constructivist often mischaracterize other learning philosophies and overstate their differences</a:t>
            </a:r>
          </a:p>
          <a:p>
            <a:r>
              <a:rPr lang="en-US" dirty="0" smtClean="0"/>
              <a:t>They  discount educational tools that can be useful, i.e. tutorials, drills, time constraints</a:t>
            </a:r>
          </a:p>
          <a:p>
            <a:r>
              <a:rPr lang="en-US" dirty="0" smtClean="0"/>
              <a:t>Radical constructivist approach contains inherent </a:t>
            </a:r>
            <a:r>
              <a:rPr lang="en-US" dirty="0" err="1" smtClean="0"/>
              <a:t>contradicitons</a:t>
            </a:r>
            <a:endParaRPr lang="en-US" dirty="0" smtClean="0"/>
          </a:p>
          <a:p>
            <a:r>
              <a:rPr lang="en-US" dirty="0" smtClean="0"/>
              <a:t>Constructivist approach works well only for learners with well developed metacognitive skills</a:t>
            </a:r>
          </a:p>
          <a:p>
            <a:r>
              <a:rPr lang="en-US" dirty="0" smtClean="0"/>
              <a:t>Good for some, not for all</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914400" y="1783560"/>
            <a:ext cx="7772400" cy="4922040"/>
          </a:xfrm>
        </p:spPr>
        <p:txBody>
          <a:bodyPr>
            <a:normAutofit fontScale="92500" lnSpcReduction="10000"/>
          </a:bodyPr>
          <a:lstStyle/>
          <a:p>
            <a:r>
              <a:rPr lang="en-US" dirty="0" smtClean="0"/>
              <a:t>For use </a:t>
            </a:r>
            <a:r>
              <a:rPr lang="en-US" smtClean="0"/>
              <a:t>of </a:t>
            </a:r>
            <a:r>
              <a:rPr lang="en-US" smtClean="0"/>
              <a:t>computers  </a:t>
            </a:r>
            <a:r>
              <a:rPr lang="en-US" smtClean="0"/>
              <a:t>and </a:t>
            </a:r>
            <a:r>
              <a:rPr lang="en-US" smtClean="0"/>
              <a:t>multimedia</a:t>
            </a:r>
            <a:endParaRPr lang="en-US" dirty="0" smtClean="0"/>
          </a:p>
          <a:p>
            <a:pPr lvl="1"/>
            <a:r>
              <a:rPr lang="en-US" dirty="0" smtClean="0"/>
              <a:t>Educators should use a variety of multimedia materials and approaches, and thus provide flexible learning environments meeting the needs of the greatest number of their learners</a:t>
            </a:r>
          </a:p>
          <a:p>
            <a:r>
              <a:rPr lang="en-US" dirty="0" smtClean="0"/>
              <a:t>For the design of educational software</a:t>
            </a:r>
          </a:p>
          <a:p>
            <a:pPr lvl="1"/>
            <a:r>
              <a:rPr lang="en-US" dirty="0" smtClean="0"/>
              <a:t>Beginners should start with simpler more directed methodologies, such as tutorial and drill</a:t>
            </a:r>
          </a:p>
          <a:p>
            <a:pPr lvl="1"/>
            <a:r>
              <a:rPr lang="en-US" dirty="0" smtClean="0"/>
              <a:t>Successful teachers and designers of instructional materials must adapt to the needs of different learners, subject areas, and situations</a:t>
            </a:r>
          </a:p>
          <a:p>
            <a:pPr lvl="1"/>
            <a:r>
              <a:rPr lang="en-US" dirty="0" smtClean="0"/>
              <a:t>Adopt an eclectic approach, eschew labels and use a combination of all available methodologies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B.F. Skinner </a:t>
            </a:r>
            <a:r>
              <a:rPr lang="en-US" sz="3200" dirty="0" smtClean="0"/>
              <a:t>(1938, 1969, 1974)</a:t>
            </a:r>
            <a:r>
              <a:rPr lang="en-US" dirty="0" smtClean="0"/>
              <a:t/>
            </a:r>
            <a:br>
              <a:rPr lang="en-US" dirty="0" smtClean="0"/>
            </a:br>
            <a:endParaRPr lang="en-US" dirty="0"/>
          </a:p>
        </p:txBody>
      </p:sp>
      <p:sp>
        <p:nvSpPr>
          <p:cNvPr id="3" name="Content Placeholder 2"/>
          <p:cNvSpPr>
            <a:spLocks noGrp="1"/>
          </p:cNvSpPr>
          <p:nvPr>
            <p:ph idx="1"/>
          </p:nvPr>
        </p:nvSpPr>
        <p:spPr>
          <a:xfrm>
            <a:off x="914400" y="1524000"/>
            <a:ext cx="7772400" cy="4831560"/>
          </a:xfrm>
        </p:spPr>
        <p:txBody>
          <a:bodyPr>
            <a:normAutofit fontScale="70000" lnSpcReduction="20000"/>
          </a:bodyPr>
          <a:lstStyle/>
          <a:p>
            <a:r>
              <a:rPr lang="en-US" sz="4000" dirty="0" smtClean="0"/>
              <a:t>Operant conditioning:</a:t>
            </a:r>
          </a:p>
          <a:p>
            <a:pPr lvl="1"/>
            <a:r>
              <a:rPr lang="en-US" sz="2900" b="1" i="1" dirty="0" smtClean="0"/>
              <a:t>Positive reinforcement</a:t>
            </a:r>
            <a:endParaRPr lang="en-US" sz="2900" dirty="0" smtClean="0"/>
          </a:p>
          <a:p>
            <a:pPr lvl="2"/>
            <a:r>
              <a:rPr lang="en-US" dirty="0" smtClean="0"/>
              <a:t>behavior that is followed by positive environmental effects increases in frequency</a:t>
            </a:r>
          </a:p>
          <a:p>
            <a:pPr lvl="1"/>
            <a:r>
              <a:rPr lang="en-US" sz="2900" b="1" i="1" dirty="0" smtClean="0"/>
              <a:t>Negative reinforcement</a:t>
            </a:r>
            <a:endParaRPr lang="en-US" sz="2900" dirty="0" smtClean="0"/>
          </a:p>
          <a:p>
            <a:pPr lvl="2"/>
            <a:r>
              <a:rPr lang="en-US" dirty="0" smtClean="0"/>
              <a:t>behavior that is followed by the withdrawal of negative environmental effects increases in frequency</a:t>
            </a:r>
          </a:p>
          <a:p>
            <a:pPr lvl="1"/>
            <a:r>
              <a:rPr lang="en-US" sz="2900" b="1" i="1" dirty="0" smtClean="0"/>
              <a:t>Punishment</a:t>
            </a:r>
            <a:endParaRPr lang="en-US" sz="2900" i="1" dirty="0" smtClean="0"/>
          </a:p>
          <a:p>
            <a:pPr lvl="2"/>
            <a:r>
              <a:rPr lang="en-US" dirty="0" smtClean="0"/>
              <a:t>behavior that is followed by negative environmental effects decreases in frequency</a:t>
            </a:r>
          </a:p>
          <a:p>
            <a:pPr lvl="1"/>
            <a:r>
              <a:rPr lang="en-US" sz="2900" b="1" i="1" dirty="0" smtClean="0"/>
              <a:t>Extinction</a:t>
            </a:r>
            <a:endParaRPr lang="en-US" sz="2900" dirty="0" smtClean="0"/>
          </a:p>
          <a:p>
            <a:pPr lvl="2"/>
            <a:r>
              <a:rPr lang="en-US" dirty="0" smtClean="0"/>
              <a:t>when behavior that was previously increased in frequency through reinforcement is no longer reinforced it decreases</a:t>
            </a:r>
          </a:p>
          <a:p>
            <a:pPr lvl="1"/>
            <a:r>
              <a:rPr lang="en-US" sz="2900" b="1" i="1" dirty="0" smtClean="0"/>
              <a:t>Principle of intermittent reinforcement</a:t>
            </a:r>
          </a:p>
          <a:p>
            <a:pPr lvl="2"/>
            <a:r>
              <a:rPr lang="en-US" dirty="0" smtClean="0"/>
              <a:t>behavior that is always rewarded increases rapidly in frequency, but after the reward ceases the behavior also extinguishes rapidly. Behavior that is rewarded intermittently increases in frequency more slowly, but is more long lasting or resistant to extinction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Philosophy</a:t>
            </a:r>
            <a:endParaRPr lang="en-US" dirty="0"/>
          </a:p>
        </p:txBody>
      </p:sp>
      <p:sp>
        <p:nvSpPr>
          <p:cNvPr id="3" name="Content Placeholder 2"/>
          <p:cNvSpPr>
            <a:spLocks noGrp="1"/>
          </p:cNvSpPr>
          <p:nvPr>
            <p:ph idx="1"/>
          </p:nvPr>
        </p:nvSpPr>
        <p:spPr/>
        <p:txBody>
          <a:bodyPr/>
          <a:lstStyle/>
          <a:p>
            <a:r>
              <a:rPr lang="en-US" sz="4000" dirty="0" smtClean="0"/>
              <a:t>Began in 1970</a:t>
            </a:r>
            <a:r>
              <a:rPr lang="en-US" sz="3600" dirty="0" smtClean="0"/>
              <a:t>s</a:t>
            </a:r>
          </a:p>
          <a:p>
            <a:r>
              <a:rPr lang="en-US" sz="3600" dirty="0" smtClean="0"/>
              <a:t>3 models:</a:t>
            </a:r>
          </a:p>
          <a:p>
            <a:pPr lvl="1"/>
            <a:r>
              <a:rPr lang="en-US" dirty="0" smtClean="0"/>
              <a:t>Information Processing</a:t>
            </a:r>
          </a:p>
          <a:p>
            <a:pPr lvl="1"/>
            <a:r>
              <a:rPr lang="en-US" dirty="0" smtClean="0"/>
              <a:t>Semantic networks</a:t>
            </a:r>
          </a:p>
          <a:p>
            <a:pPr lvl="1"/>
            <a:r>
              <a:rPr lang="en-US" dirty="0" smtClean="0"/>
              <a:t>Schema Theory</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Processing</a:t>
            </a:r>
            <a:endParaRPr lang="en-US" dirty="0"/>
          </a:p>
        </p:txBody>
      </p:sp>
      <p:sp>
        <p:nvSpPr>
          <p:cNvPr id="3" name="Content Placeholder 2"/>
          <p:cNvSpPr>
            <a:spLocks noGrp="1"/>
          </p:cNvSpPr>
          <p:nvPr>
            <p:ph idx="1"/>
          </p:nvPr>
        </p:nvSpPr>
        <p:spPr/>
        <p:txBody>
          <a:bodyPr/>
          <a:lstStyle/>
          <a:p>
            <a:pPr lvl="0"/>
            <a:r>
              <a:rPr lang="en-US" sz="3600" dirty="0" smtClean="0"/>
              <a:t>Most dominant approach</a:t>
            </a:r>
          </a:p>
          <a:p>
            <a:pPr lvl="0"/>
            <a:r>
              <a:rPr lang="en-US" sz="3600" dirty="0" smtClean="0"/>
              <a:t>Studies how information In the world:</a:t>
            </a:r>
          </a:p>
          <a:p>
            <a:pPr lvl="1"/>
            <a:r>
              <a:rPr lang="en-US" sz="2800" dirty="0" smtClean="0"/>
              <a:t>Enters through our senses (modality)</a:t>
            </a:r>
          </a:p>
          <a:p>
            <a:pPr lvl="1"/>
            <a:r>
              <a:rPr lang="en-US" sz="2800" dirty="0" smtClean="0"/>
              <a:t>Becomes stored in memory (short-term &amp; long-term)</a:t>
            </a:r>
          </a:p>
          <a:p>
            <a:pPr lvl="1"/>
            <a:r>
              <a:rPr lang="en-US" sz="2800" dirty="0" smtClean="0"/>
              <a:t>Is retained or forgotten (transfer)</a:t>
            </a:r>
          </a:p>
          <a:p>
            <a:pPr lvl="1"/>
            <a:r>
              <a:rPr lang="en-US" sz="2800" dirty="0" smtClean="0"/>
              <a:t>Is used (applied)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Networks</a:t>
            </a:r>
            <a:endParaRPr lang="en-US" dirty="0"/>
          </a:p>
        </p:txBody>
      </p:sp>
      <p:sp>
        <p:nvSpPr>
          <p:cNvPr id="3" name="Content Placeholder 2"/>
          <p:cNvSpPr>
            <a:spLocks noGrp="1"/>
          </p:cNvSpPr>
          <p:nvPr>
            <p:ph idx="1"/>
          </p:nvPr>
        </p:nvSpPr>
        <p:spPr>
          <a:xfrm>
            <a:off x="914400" y="1447800"/>
            <a:ext cx="7772400" cy="2133600"/>
          </a:xfrm>
        </p:spPr>
        <p:txBody>
          <a:bodyPr/>
          <a:lstStyle/>
          <a:p>
            <a:pPr lvl="0"/>
            <a:r>
              <a:rPr lang="en-US" dirty="0" smtClean="0"/>
              <a:t>Tries to parallel how biologists view the connections of the human brain</a:t>
            </a:r>
          </a:p>
          <a:p>
            <a:pPr lvl="0"/>
            <a:r>
              <a:rPr lang="en-US" dirty="0" smtClean="0"/>
              <a:t>Nodes of information connected by links characterized by similarity</a:t>
            </a:r>
          </a:p>
          <a:p>
            <a:endParaRPr lang="en-US" dirty="0"/>
          </a:p>
        </p:txBody>
      </p:sp>
      <p:pic>
        <p:nvPicPr>
          <p:cNvPr id="4" name="Picture 3" descr="File:Semantic Net.svg">
            <a:hlinkClick r:id="rId2"/>
          </p:cNvPr>
          <p:cNvPicPr/>
          <p:nvPr/>
        </p:nvPicPr>
        <p:blipFill>
          <a:blip r:embed="rId3" cstate="print"/>
          <a:srcRect/>
          <a:stretch>
            <a:fillRect/>
          </a:stretch>
        </p:blipFill>
        <p:spPr bwMode="auto">
          <a:xfrm>
            <a:off x="2300727" y="3657600"/>
            <a:ext cx="4635393" cy="2895600"/>
          </a:xfrm>
          <a:prstGeom prst="rect">
            <a:avLst/>
          </a:prstGeom>
          <a:solidFill>
            <a:schemeClr val="tx2">
              <a:satMod val="200000"/>
            </a:schemeClr>
          </a:solid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Theory</a:t>
            </a:r>
            <a:endParaRPr lang="en-US" dirty="0"/>
          </a:p>
        </p:txBody>
      </p:sp>
      <p:sp>
        <p:nvSpPr>
          <p:cNvPr id="3" name="Content Placeholder 2"/>
          <p:cNvSpPr>
            <a:spLocks noGrp="1"/>
          </p:cNvSpPr>
          <p:nvPr>
            <p:ph idx="1"/>
          </p:nvPr>
        </p:nvSpPr>
        <p:spPr/>
        <p:txBody>
          <a:bodyPr/>
          <a:lstStyle/>
          <a:p>
            <a:r>
              <a:rPr lang="en-US" dirty="0" smtClean="0"/>
              <a:t>Sir Frederick Bartlett (1932)</a:t>
            </a:r>
          </a:p>
          <a:p>
            <a:r>
              <a:rPr lang="en-US" dirty="0" smtClean="0"/>
              <a:t>Similar to Semantic Network theory</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3 Major Learning Philosophies&amp;quot;&quot;/&gt;&lt;property id=&quot;20307&quot; value=&quot;256&quot;/&gt;&lt;/object&gt;&lt;object type=&quot;3&quot; unique_id=&quot;10038&quot;&gt;&lt;property id=&quot;20148&quot; value=&quot;5&quot;/&gt;&lt;property id=&quot;20300&quot; value=&quot;Slide 1 - &amp;quot;Module 3.1&amp;#x0D;&amp;#x0A;Learning Philosophies&amp;quot;&quot;/&gt;&lt;property id=&quot;20307&quot; value=&quot;257&quot;/&gt;&lt;/object&gt;&lt;object type=&quot;3&quot; unique_id=&quot;10039&quot;&gt;&lt;property id=&quot;20148&quot; value=&quot;5&quot;/&gt;&lt;property id=&quot;20300&quot; value=&quot;Slide 3 - &amp;quot;Behavioral Philosophy&amp;#x0D;&amp;quot;&quot;/&gt;&lt;property id=&quot;20307&quot; value=&quot;258&quot;/&gt;&lt;/object&gt;&lt;object type=&quot;3&quot; unique_id=&quot;10040&quot;&gt;&lt;property id=&quot;20148&quot; value=&quot;5&quot;/&gt;&lt;property id=&quot;20300&quot; value=&quot;Slide 4 - &amp;quot;Proponents:&amp;quot;&quot;/&gt;&lt;property id=&quot;20307&quot; value=&quot;259&quot;/&gt;&lt;/object&gt;&lt;object type=&quot;3&quot; unique_id=&quot;10041&quot;&gt;&lt;property id=&quot;20148&quot; value=&quot;5&quot;/&gt;&lt;property id=&quot;20300&quot; value=&quot;Slide 5 - &amp;quot;B.F. Skinner (1938, 1969, 1974)&amp;#x0D;&amp;#x0A;&amp;quot;&quot;/&gt;&lt;property id=&quot;20307&quot; value=&quot;260&quot;/&gt;&lt;/object&gt;&lt;object type=&quot;3&quot; unique_id=&quot;10078&quot;&gt;&lt;property id=&quot;20148&quot; value=&quot;5&quot;/&gt;&lt;property id=&quot;20300&quot; value=&quot;Slide 6 - &amp;quot;Cognitive Philosophy&amp;quot;&quot;/&gt;&lt;property id=&quot;20307&quot; value=&quot;262&quot;/&gt;&lt;/object&gt;&lt;object type=&quot;3&quot; unique_id=&quot;10079&quot;&gt;&lt;property id=&quot;20148&quot; value=&quot;5&quot;/&gt;&lt;property id=&quot;20300&quot; value=&quot;Slide 7 - &amp;quot;Information Processing&amp;quot;&quot;/&gt;&lt;property id=&quot;20307&quot; value=&quot;263&quot;/&gt;&lt;/object&gt;&lt;object type=&quot;3&quot; unique_id=&quot;10130&quot;&gt;&lt;property id=&quot;20148&quot; value=&quot;5&quot;/&gt;&lt;property id=&quot;20300&quot; value=&quot;Slide 8 - &amp;quot;Semantic Networks&amp;quot;&quot;/&gt;&lt;property id=&quot;20307&quot; value=&quot;264&quot;/&gt;&lt;/object&gt;&lt;object type=&quot;3&quot; unique_id=&quot;10131&quot;&gt;&lt;property id=&quot;20148&quot; value=&quot;5&quot;/&gt;&lt;property id=&quot;20300&quot; value=&quot;Slide 9 - &amp;quot;Schema Theory&amp;quot;&quot;/&gt;&lt;property id=&quot;20307&quot; value=&quot;265&quot;/&gt;&lt;/object&gt;&lt;object type=&quot;3&quot; unique_id=&quot;10132&quot;&gt;&lt;property id=&quot;20148&quot; value=&quot;5&quot;/&gt;&lt;property id=&quot;20300&quot; value=&quot;Slide 10 - &amp;quot;Areas of Cognitive Theory Most Related to Multimedia Design&amp;quot;&quot;/&gt;&lt;property id=&quot;20307&quot; value=&quot;266&quot;/&gt;&lt;/object&gt;&lt;object type=&quot;3&quot; unique_id=&quot;10172&quot;&gt;&lt;property id=&quot;20148&quot; value=&quot;5&quot;/&gt;&lt;property id=&quot;20300&quot; value=&quot;Slide 11 - &amp;quot;Perception and Attention&amp;quot;&quot;/&gt;&lt;property id=&quot;20307&quot; value=&quot;267&quot;/&gt;&lt;/object&gt;&lt;object type=&quot;3&quot; unique_id=&quot;10215&quot;&gt;&lt;property id=&quot;20148&quot; value=&quot;5&quot;/&gt;&lt;property id=&quot;20300&quot; value=&quot;Slide 12 - &amp;quot;Encoding of Information&amp;quot;&quot;/&gt;&lt;property id=&quot;20307&quot; value=&quot;268&quot;/&gt;&lt;/object&gt;&lt;object type=&quot;3&quot; unique_id=&quot;10261&quot;&gt;&lt;property id=&quot;20148&quot; value=&quot;5&quot;/&gt;&lt;property id=&quot;20300&quot; value=&quot;Slide 13 - &amp;quot;Memory&amp;quot;&quot;/&gt;&lt;property id=&quot;20307&quot; value=&quot;269&quot;/&gt;&lt;/object&gt;&lt;object type=&quot;3&quot; unique_id=&quot;10310&quot;&gt;&lt;property id=&quot;20148&quot; value=&quot;5&quot;/&gt;&lt;property id=&quot;20300&quot; value=&quot;Slide 14 - &amp;quot;Comprehension&amp;quot;&quot;/&gt;&lt;property id=&quot;20307&quot; value=&quot;270&quot;/&gt;&lt;/object&gt;&lt;object type=&quot;3&quot; unique_id=&quot;10362&quot;&gt;&lt;property id=&quot;20148&quot; value=&quot;5&quot;/&gt;&lt;property id=&quot;20300&quot; value=&quot;Slide 15 - &amp;quot;Active Learning&amp;quot;&quot;/&gt;&lt;property id=&quot;20307&quot; value=&quot;271&quot;/&gt;&lt;/object&gt;&lt;object type=&quot;3&quot; unique_id=&quot;10525&quot;&gt;&lt;property id=&quot;20148&quot; value=&quot;5&quot;/&gt;&lt;property id=&quot;20300&quot; value=&quot;Slide 16 - &amp;quot;Motivation&amp;quot;&quot;/&gt;&lt;property id=&quot;20307&quot; value=&quot;272&quot;/&gt;&lt;/object&gt;&lt;object type=&quot;3&quot; unique_id=&quot;10526&quot;&gt;&lt;property id=&quot;20148&quot; value=&quot;5&quot;/&gt;&lt;property id=&quot;20300&quot; value=&quot;Slide 27 - &amp;quot;Locus of Control&amp;quot;&quot;/&gt;&lt;property id=&quot;20307&quot; value=&quot;273&quot;/&gt;&lt;/object&gt;&lt;object type=&quot;3&quot; unique_id=&quot;10527&quot;&gt;&lt;property id=&quot;20148&quot; value=&quot;5&quot;/&gt;&lt;property id=&quot;20300&quot; value=&quot;Slide 28 - &amp;quot;Mental Models&amp;quot;&quot;/&gt;&lt;property id=&quot;20307&quot; value=&quot;274&quot;/&gt;&lt;/object&gt;&lt;object type=&quot;3&quot; unique_id=&quot;10528&quot;&gt;&lt;property id=&quot;20148&quot; value=&quot;5&quot;/&gt;&lt;property id=&quot;20300&quot; value=&quot;Slide 29 - &amp;quot;Metacognition&amp;quot;&quot;/&gt;&lt;property id=&quot;20307&quot; value=&quot;275&quot;/&gt;&lt;/object&gt;&lt;object type=&quot;3&quot; unique_id=&quot;10529&quot;&gt;&lt;property id=&quot;20148&quot; value=&quot;5&quot;/&gt;&lt;property id=&quot;20300&quot; value=&quot;Slide 30 - &amp;quot;Transfer of learning&amp;#x0D;&amp;#x0A;&amp;quot;&quot;/&gt;&lt;property id=&quot;20307&quot; value=&quot;276&quot;/&gt;&lt;/object&gt;&lt;object type=&quot;3&quot; unique_id=&quot;10530&quot;&gt;&lt;property id=&quot;20148&quot; value=&quot;5&quot;/&gt;&lt;property id=&quot;20300&quot; value=&quot;Slide 31 - &amp;quot;Individual Differences&amp;quot;&quot;/&gt;&lt;property id=&quot;20307&quot; value=&quot;277&quot;/&gt;&lt;/object&gt;&lt;object type=&quot;3&quot; unique_id=&quot;10607&quot;&gt;&lt;property id=&quot;20148&quot; value=&quot;5&quot;/&gt;&lt;property id=&quot;20300&quot; value=&quot;Slide 32 - &amp;quot;Constructivist Philosophy&amp;quot;&quot;/&gt;&lt;property id=&quot;20307&quot; value=&quot;279&quot;/&gt;&lt;/object&gt;&lt;object type=&quot;3&quot; unique_id=&quot;10894&quot;&gt;&lt;property id=&quot;20148&quot; value=&quot;5&quot;/&gt;&lt;property id=&quot;20300&quot; value=&quot;Slide 17 - &amp;quot;Malone’s Motivation Theory&amp;quot;&quot;/&gt;&lt;property id=&quot;20307&quot; value=&quot;280&quot;/&gt;&lt;/object&gt;&lt;object type=&quot;3&quot; unique_id=&quot;10895&quot;&gt;&lt;property id=&quot;20148&quot; value=&quot;5&quot;/&gt;&lt;property id=&quot;20300&quot; value=&quot;Slide 18 - &amp;quot;Challenge&amp;quot;&quot;/&gt;&lt;property id=&quot;20307&quot; value=&quot;281&quot;/&gt;&lt;/object&gt;&lt;object type=&quot;3&quot; unique_id=&quot;10896&quot;&gt;&lt;property id=&quot;20148&quot; value=&quot;5&quot;/&gt;&lt;property id=&quot;20300&quot; value=&quot;Slide 19 - &amp;quot;Curiosity&amp;quot;&quot;/&gt;&lt;property id=&quot;20307&quot; value=&quot;282&quot;/&gt;&lt;/object&gt;&lt;object type=&quot;3&quot; unique_id=&quot;10984&quot;&gt;&lt;property id=&quot;20148&quot; value=&quot;5&quot;/&gt;&lt;property id=&quot;20300&quot; value=&quot;Slide 20 - &amp;quot;Control&amp;quot;&quot;/&gt;&lt;property id=&quot;20307&quot; value=&quot;283&quot;/&gt;&lt;/object&gt;&lt;object type=&quot;3&quot; unique_id=&quot;11105&quot;&gt;&lt;property id=&quot;20148&quot; value=&quot;5&quot;/&gt;&lt;property id=&quot;20300&quot; value=&quot;Slide 21 - &amp;quot;Fantasy&amp;quot;&quot;/&gt;&lt;property id=&quot;20307&quot; value=&quot;284&quot;/&gt;&lt;/object&gt;&lt;object type=&quot;3&quot; unique_id=&quot;11106&quot;&gt;&lt;property id=&quot;20148&quot; value=&quot;5&quot;/&gt;&lt;property id=&quot;20300&quot; value=&quot;Slide 22 - &amp;quot;Keller’s ARC Motivation Theory&amp;quot;&quot;/&gt;&lt;property id=&quot;20307&quot; value=&quot;285&quot;/&gt;&lt;/object&gt;&lt;object type=&quot;3&quot; unique_id=&quot;11299&quot;&gt;&lt;property id=&quot;20148&quot; value=&quot;5&quot;/&gt;&lt;property id=&quot;20300&quot; value=&quot;Slide 23 - &amp;quot;Attention&amp;quot;&quot;/&gt;&lt;property id=&quot;20307&quot; value=&quot;286&quot;/&gt;&lt;/object&gt;&lt;object type=&quot;3&quot; unique_id=&quot;11300&quot;&gt;&lt;property id=&quot;20148&quot; value=&quot;5&quot;/&gt;&lt;property id=&quot;20300&quot; value=&quot;Slide 24 - &amp;quot;Relevance&amp;quot;&quot;/&gt;&lt;property id=&quot;20307&quot; value=&quot;287&quot;/&gt;&lt;/object&gt;&lt;object type=&quot;3&quot; unique_id=&quot;11301&quot;&gt;&lt;property id=&quot;20148&quot; value=&quot;5&quot;/&gt;&lt;property id=&quot;20300&quot; value=&quot;Slide 25 - &amp;quot;Confidence&amp;quot;&quot;/&gt;&lt;property id=&quot;20307&quot; value=&quot;288&quot;/&gt;&lt;/object&gt;&lt;object type=&quot;3&quot; unique_id=&quot;11302&quot;&gt;&lt;property id=&quot;20148&quot; value=&quot;5&quot;/&gt;&lt;property id=&quot;20300&quot; value=&quot;Slide 26 - &amp;quot;Satisfaction&amp;quot;&quot;/&gt;&lt;property id=&quot;20307&quot; value=&quot;289&quot;/&gt;&lt;/object&gt;&lt;object type=&quot;3&quot; unique_id=&quot;11699&quot;&gt;&lt;property id=&quot;20148&quot; value=&quot;5&quot;/&gt;&lt;property id=&quot;20300&quot; value=&quot;Slide 33 - &amp;quot;Constructivist Philosophy&amp;quot;&quot;/&gt;&lt;property id=&quot;20307&quot; value=&quot;290&quot;/&gt;&lt;/object&gt;&lt;object type=&quot;3&quot; unique_id=&quot;11959&quot;&gt;&lt;property id=&quot;20148&quot; value=&quot;5&quot;/&gt;&lt;property id=&quot;20300&quot; value=&quot;Slide 34 - &amp;quot;Constructivist Philosophy&amp;quot;&quot;/&gt;&lt;property id=&quot;20307&quot; value=&quot;292&quot;/&gt;&lt;/object&gt;&lt;object type=&quot;3&quot; unique_id=&quot;11960&quot;&gt;&lt;property id=&quot;20148&quot; value=&quot;5&quot;/&gt;&lt;property id=&quot;20300&quot; value=&quot;Slide 35 - &amp;quot;Constructivist Philosophy&amp;quot;&quot;/&gt;&lt;property id=&quot;20307&quot; value=&quot;291&quot;/&gt;&lt;/object&gt;&lt;object type=&quot;3&quot; unique_id=&quot;12390&quot;&gt;&lt;property id=&quot;20148&quot; value=&quot;5&quot;/&gt;&lt;property id=&quot;20300&quot; value=&quot;Slide 36 - &amp;quot;Learning versus Teaching&amp;quot;&quot;/&gt;&lt;property id=&quot;20307&quot; value=&quot;293&quot;/&gt;&lt;/object&gt;&lt;object type=&quot;3&quot; unique_id=&quot;12391&quot;&gt;&lt;property id=&quot;20148&quot; value=&quot;5&quot;/&gt;&lt;property id=&quot;20300&quot; value=&quot;Slide 37 - &amp;quot;Discovery Learning&amp;quot;&quot;/&gt;&lt;property id=&quot;20307&quot; value=&quot;294&quot;/&gt;&lt;/object&gt;&lt;object type=&quot;3&quot; unique_id=&quot;12392&quot;&gt;&lt;property id=&quot;20148&quot; value=&quot;5&quot;/&gt;&lt;property id=&quot;20300&quot; value=&quot;Slide 38 - &amp;quot;Construction&amp;#x0D;&amp;#x0A;&amp;quot;&quot;/&gt;&lt;property id=&quot;20307&quot; value=&quot;295&quot;/&gt;&lt;/object&gt;&lt;object type=&quot;3&quot; unique_id=&quot;12393&quot;&gt;&lt;property id=&quot;20148&quot; value=&quot;5&quot;/&gt;&lt;property id=&quot;20300&quot; value=&quot;Slide 39 - &amp;quot;Situated Learning &amp;amp;&amp;#x0D;&amp;#x0A;Anchored Instruction&amp;quot;&quot;/&gt;&lt;property id=&quot;20307&quot; value=&quot;296&quot;/&gt;&lt;/object&gt;&lt;object type=&quot;3&quot; unique_id=&quot;12394&quot;&gt;&lt;property id=&quot;20148&quot; value=&quot;5&quot;/&gt;&lt;property id=&quot;20300&quot; value=&quot;Slide 40 - &amp;quot;Cooperative &amp;amp; Collaborative Learning&amp;quot;&quot;/&gt;&lt;property id=&quot;20307&quot; value=&quot;297&quot;/&gt;&lt;/object&gt;&lt;object type=&quot;3&quot; unique_id=&quot;12395&quot;&gt;&lt;property id=&quot;20148&quot; value=&quot;5&quot;/&gt;&lt;property id=&quot;20300&quot; value=&quot;Slide 41 - &amp;quot;Autonomy, Choice &amp;amp; Negotiation&amp;quot;&quot;/&gt;&lt;property id=&quot;20307&quot; value=&quot;298&quot;/&gt;&lt;/object&gt;&lt;object type=&quot;3&quot; unique_id=&quot;12396&quot;&gt;&lt;property id=&quot;20148&quot; value=&quot;5&quot;/&gt;&lt;property id=&quot;20300&quot; value=&quot;Slide 42 - &amp;quot;Reflection &amp;amp; Strategic Thinking&amp;quot;&quot;/&gt;&lt;property id=&quot;20307&quot; value=&quot;299&quot;/&gt;&lt;/object&gt;&lt;object type=&quot;3&quot; unique_id=&quot;12397&quot;&gt;&lt;property id=&quot;20148&quot; value=&quot;5&quot;/&gt;&lt;property id=&quot;20300&quot; value=&quot;Slide 43 - &amp;quot;Reflecting the Complexity of the World&amp;quot;&quot;/&gt;&lt;property id=&quot;20307&quot; value=&quot;300&quot;/&gt;&lt;/object&gt;&lt;object type=&quot;3&quot; unique_id=&quot;12398&quot;&gt;&lt;property id=&quot;20148&quot; value=&quot;5&quot;/&gt;&lt;property id=&quot;20300&quot; value=&quot;Slide 44 - &amp;quot;Constructivist Influence on IMD&amp;quot;&quot;/&gt;&lt;property id=&quot;20307&quot; value=&quot;301&quot;/&gt;&lt;/object&gt;&lt;object type=&quot;3&quot; unique_id=&quot;12832&quot;&gt;&lt;property id=&quot;20148&quot; value=&quot;5&quot;/&gt;&lt;property id=&quot;20300&quot; value=&quot;Slide 46 - &amp;quot;Criticisms of Cognitivism&amp;quot;&quot;/&gt;&lt;property id=&quot;20307&quot; value=&quot;303&quot;/&gt;&lt;/object&gt;&lt;object type=&quot;3&quot; unique_id=&quot;12833&quot;&gt;&lt;property id=&quot;20148&quot; value=&quot;5&quot;/&gt;&lt;property id=&quot;20300&quot; value=&quot;Slide 47 - &amp;quot;Criticisms of Objectivism/Instructivism&amp;quot;&quot;/&gt;&lt;property id=&quot;20307&quot; value=&quot;305&quot;/&gt;&lt;/object&gt;&lt;object type=&quot;3&quot; unique_id=&quot;12834&quot;&gt;&lt;property id=&quot;20148&quot; value=&quot;5&quot;/&gt;&lt;property id=&quot;20300&quot; value=&quot;Slide 48 - &amp;quot;Criticisms of Constructivism&amp;quot;&quot;/&gt;&lt;property id=&quot;20307&quot; value=&quot;304&quot;/&gt;&lt;/object&gt;&lt;object type=&quot;3&quot; unique_id=&quot;12835&quot;&gt;&lt;property id=&quot;20148&quot; value=&quot;5&quot;/&gt;&lt;property id=&quot;20300&quot; value=&quot;Slide 49 - &amp;quot;Implications&amp;quot;&quot;/&gt;&lt;property id=&quot;20307&quot; value=&quot;306&quot;/&gt;&lt;/object&gt;&lt;object type=&quot;3&quot; unique_id=&quot;12995&quot;&gt;&lt;property id=&quot;20148&quot; value=&quot;5&quot;/&gt;&lt;property id=&quot;20300&quot; value=&quot;Slide 45 - &amp;quot;Criticisms of Behaviorism&amp;quot;&quot;/&gt;&lt;property id=&quot;20307&quot; value=&quot;307&quot;/&gt;&lt;/object&gt;&lt;/object&gt;&lt;/object&gt;&lt;/database&gt;"/>
  <p:tag name="ARTICULATE_PROJECT_OPEN" val="0"/>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340</TotalTime>
  <Words>2318</Words>
  <Application>Microsoft Office PowerPoint</Application>
  <PresentationFormat>On-screen Show (4:3)</PresentationFormat>
  <Paragraphs>350</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Metro</vt:lpstr>
      <vt:lpstr>Module 3.1 Learning Philosophies</vt:lpstr>
      <vt:lpstr>3 Major Learning Philosophies</vt:lpstr>
      <vt:lpstr>Behavioral Philosophy </vt:lpstr>
      <vt:lpstr>Proponents:</vt:lpstr>
      <vt:lpstr>B.F. Skinner (1938, 1969, 1974) </vt:lpstr>
      <vt:lpstr>Cognitive Philosophy</vt:lpstr>
      <vt:lpstr>Information Processing</vt:lpstr>
      <vt:lpstr>Semantic Networks</vt:lpstr>
      <vt:lpstr>Schema Theory</vt:lpstr>
      <vt:lpstr>Areas of Cognitive Theory Most Related to Multimedia Design</vt:lpstr>
      <vt:lpstr>Perception and Attention</vt:lpstr>
      <vt:lpstr>Encoding of Information</vt:lpstr>
      <vt:lpstr>Memory</vt:lpstr>
      <vt:lpstr>Comprehension</vt:lpstr>
      <vt:lpstr>Active Learning</vt:lpstr>
      <vt:lpstr>Motivation</vt:lpstr>
      <vt:lpstr>Malone’s Motivation Theory</vt:lpstr>
      <vt:lpstr>Challenge</vt:lpstr>
      <vt:lpstr>Curiosity</vt:lpstr>
      <vt:lpstr>Control</vt:lpstr>
      <vt:lpstr>Fantasy</vt:lpstr>
      <vt:lpstr>Keller’s ARC Motivation Theory</vt:lpstr>
      <vt:lpstr>Attention</vt:lpstr>
      <vt:lpstr>Relevance</vt:lpstr>
      <vt:lpstr>Confidence</vt:lpstr>
      <vt:lpstr>Satisfaction</vt:lpstr>
      <vt:lpstr>Locus of Control</vt:lpstr>
      <vt:lpstr>Mental Models</vt:lpstr>
      <vt:lpstr>Metacognition</vt:lpstr>
      <vt:lpstr>Transfer of learning </vt:lpstr>
      <vt:lpstr>Individual Differences</vt:lpstr>
      <vt:lpstr>Constructivist Philosophy</vt:lpstr>
      <vt:lpstr>Constructivist Philosophy</vt:lpstr>
      <vt:lpstr>Constructivist Philosophy</vt:lpstr>
      <vt:lpstr>Constructivist Philosophy</vt:lpstr>
      <vt:lpstr>Learning versus Teaching</vt:lpstr>
      <vt:lpstr>Discovery Learning</vt:lpstr>
      <vt:lpstr>Construction </vt:lpstr>
      <vt:lpstr>Situated Learning &amp; Anchored Instruction</vt:lpstr>
      <vt:lpstr>Cooperative &amp; Collaborative Learning</vt:lpstr>
      <vt:lpstr>Autonomy, Choice &amp; Negotiation</vt:lpstr>
      <vt:lpstr>Reflection &amp; Strategic Thinking</vt:lpstr>
      <vt:lpstr>Reflecting the Complexity of the World</vt:lpstr>
      <vt:lpstr>Constructivist Influence on IMD</vt:lpstr>
      <vt:lpstr>Criticisms of Behaviorism</vt:lpstr>
      <vt:lpstr>Criticisms of Cognitivism</vt:lpstr>
      <vt:lpstr>Criticisms of Objectivism/Instructivism</vt:lpstr>
      <vt:lpstr>Criticisms of Constructivism</vt:lpstr>
      <vt:lpstr>Implications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3.1 3 Major Learning Philosophies</dc:title>
  <dc:creator>Bill Bennett</dc:creator>
  <cp:lastModifiedBy>Bill Bennett</cp:lastModifiedBy>
  <cp:revision>50</cp:revision>
  <dcterms:created xsi:type="dcterms:W3CDTF">2010-01-21T20:15:29Z</dcterms:created>
  <dcterms:modified xsi:type="dcterms:W3CDTF">2010-03-06T17:59:40Z</dcterms:modified>
</cp:coreProperties>
</file>